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61" r:id="rId4"/>
    <p:sldId id="262" r:id="rId5"/>
    <p:sldId id="263" r:id="rId6"/>
    <p:sldId id="264" r:id="rId7"/>
    <p:sldId id="283" r:id="rId8"/>
    <p:sldId id="290" r:id="rId9"/>
    <p:sldId id="28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85" r:id="rId23"/>
    <p:sldId id="286" r:id="rId24"/>
    <p:sldId id="278" r:id="rId25"/>
    <p:sldId id="287" r:id="rId26"/>
    <p:sldId id="279" r:id="rId27"/>
    <p:sldId id="280" r:id="rId28"/>
    <p:sldId id="288"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Ogg" initials="MO" lastIdx="6" clrIdx="0">
    <p:extLst>
      <p:ext uri="{19B8F6BF-5375-455C-9EA6-DF929625EA0E}">
        <p15:presenceInfo xmlns:p15="http://schemas.microsoft.com/office/powerpoint/2012/main" userId="S-1-5-21-2049858745-1877413546-945835055-4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8D"/>
    <a:srgbClr val="4AB4BF"/>
    <a:srgbClr val="008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8" autoAdjust="0"/>
    <p:restoredTop sz="77592" autoAdjust="0"/>
  </p:normalViewPr>
  <p:slideViewPr>
    <p:cSldViewPr snapToGrid="0">
      <p:cViewPr varScale="1">
        <p:scale>
          <a:sx n="71" d="100"/>
          <a:sy n="71" d="100"/>
        </p:scale>
        <p:origin x="1158" y="78"/>
      </p:cViewPr>
      <p:guideLst/>
    </p:cSldViewPr>
  </p:slideViewPr>
  <p:notesTextViewPr>
    <p:cViewPr>
      <p:scale>
        <a:sx n="1" d="1"/>
        <a:sy n="1" d="1"/>
      </p:scale>
      <p:origin x="0" y="0"/>
    </p:cViewPr>
  </p:notesTextViewPr>
  <p:notesViewPr>
    <p:cSldViewPr snapToGrid="0">
      <p:cViewPr varScale="1">
        <p:scale>
          <a:sx n="65" d="100"/>
          <a:sy n="65" d="100"/>
        </p:scale>
        <p:origin x="230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61C34-5047-4ACF-B1C5-F9017BC94F29}" type="datetimeFigureOut">
              <a:rPr lang="en-US" smtClean="0"/>
              <a:t>11/14/2018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7E4C7-6AAD-44A7-880D-ADB025F5D747}" type="slidenum">
              <a:rPr lang="en-US" smtClean="0"/>
              <a:t>‹#›</a:t>
            </a:fld>
            <a:endParaRPr lang="en-US" dirty="0"/>
          </a:p>
        </p:txBody>
      </p:sp>
    </p:spTree>
    <p:extLst>
      <p:ext uri="{BB962C8B-B14F-4D97-AF65-F5344CB8AC3E}">
        <p14:creationId xmlns:p14="http://schemas.microsoft.com/office/powerpoint/2010/main" val="401884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67E4C7-6AAD-44A7-880D-ADB025F5D747}" type="slidenum">
              <a:rPr lang="en-US" smtClean="0"/>
              <a:t>1</a:t>
            </a:fld>
            <a:endParaRPr lang="en-US" dirty="0"/>
          </a:p>
        </p:txBody>
      </p:sp>
    </p:spTree>
    <p:extLst>
      <p:ext uri="{BB962C8B-B14F-4D97-AF65-F5344CB8AC3E}">
        <p14:creationId xmlns:p14="http://schemas.microsoft.com/office/powerpoint/2010/main" val="53641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smtClean="0">
              <a:latin typeface="Arial" panose="020B0604020202020204" pitchFamily="34" charset="0"/>
            </a:endParaRPr>
          </a:p>
          <a:p>
            <a:r>
              <a:rPr lang="en-US" sz="1600" dirty="0" smtClean="0"/>
              <a:t>It is important to wear respiratory protection, an N95 respirator for higher risk, aerosol generating procedures, as well as, for procedures on patients known or suspected with aerosol transmissible diseases, for example TB, varicella, or rubeola.</a:t>
            </a:r>
            <a:r>
              <a:rPr lang="en-US" sz="1600" baseline="30000" dirty="0" smtClean="0"/>
              <a:t>1,2</a:t>
            </a:r>
          </a:p>
          <a:p>
            <a:endParaRPr lang="en-US" sz="1600" dirty="0" smtClean="0"/>
          </a:p>
          <a:p>
            <a:r>
              <a:rPr lang="en-US" sz="1600" b="1" dirty="0" smtClean="0"/>
              <a:t>References</a:t>
            </a:r>
            <a:endParaRPr lang="en-US" sz="1600" b="1" dirty="0"/>
          </a:p>
          <a:p>
            <a:pPr marL="228600" indent="-228600">
              <a:buFont typeface="+mj-lt"/>
              <a:buAutoNum type="arabicPeriod"/>
            </a:pPr>
            <a:r>
              <a:rPr lang="en-US" dirty="0" smtClean="0"/>
              <a:t>Benson </a:t>
            </a:r>
            <a:r>
              <a:rPr lang="en-US" dirty="0"/>
              <a:t>SM, Novak DA, Ogg MJ. Proper use of surgical N95 respirators and surgical masks in the OR. </a:t>
            </a:r>
            <a:r>
              <a:rPr lang="en-US" i="1" dirty="0"/>
              <a:t>AORN J</a:t>
            </a:r>
            <a:r>
              <a:rPr lang="en-US" dirty="0"/>
              <a:t>. 2013;97(4):457-467</a:t>
            </a:r>
            <a:r>
              <a:rPr lang="en-US" dirty="0" smtClean="0"/>
              <a:t>.</a:t>
            </a:r>
          </a:p>
          <a:p>
            <a:pPr marL="228600" indent="-228600">
              <a:buFont typeface="+mj-lt"/>
              <a:buAutoNum type="arabicPeriod"/>
            </a:pPr>
            <a:endParaRPr lang="en-US" dirty="0"/>
          </a:p>
          <a:p>
            <a:pPr marL="228600" indent="-228600">
              <a:buFont typeface="+mj-lt"/>
              <a:buAutoNum type="arabicPeriod"/>
            </a:pPr>
            <a:r>
              <a:rPr lang="en-US" altLang="en-US" dirty="0"/>
              <a:t>Guideline for surgical smoke safety. In: </a:t>
            </a:r>
            <a:r>
              <a:rPr lang="en-US" altLang="en-US" i="1" dirty="0"/>
              <a:t>Guidelines for Perioperative Practice.</a:t>
            </a:r>
            <a:r>
              <a:rPr lang="en-US" altLang="en-US" dirty="0"/>
              <a:t> Denver, CO: AORN, Inc; 2018:469-498. </a:t>
            </a:r>
          </a:p>
          <a:p>
            <a:endParaRPr lang="en-US" dirty="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0B38B9-C5A3-4F3A-BD5A-E77105158D8D}"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142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ja-JP" sz="1600" dirty="0" smtClean="0">
                <a:solidFill>
                  <a:schemeClr val="tx1">
                    <a:lumMod val="65000"/>
                  </a:schemeClr>
                </a:solidFill>
              </a:rPr>
              <a:t>Using respiratory protection includes wearing a fit-tested surgical N95 filtering face piece respirator or wearing a high-filtration mask during procedures that generate surgical smoke. Perioperative team members should wear a fit-tested surgical N95 filtering face piece respirator when caring for patients with transmissible diseases such as HPV, tuberculosis, varicella, and rubeola, and during aerosol generating procedures such as a bronchoscopy procedure. The high-filtration mask does not seal to the face and may allow contaminants to enter the wearer’s breathing zone. It is important to know what type of masks and respiratory protection methods are available in your facility.</a:t>
            </a:r>
          </a:p>
          <a:p>
            <a:pPr>
              <a:defRPr/>
            </a:pPr>
            <a:endParaRPr lang="en-US" dirty="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B42206-13DA-450F-B3B7-9869C7B0B747}"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0109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Discuss the required smoke evacuation methods when you are planning and preparing for the procedure and during the team briefing. The team briefing can include the plan for smoke evacuation; the type of equipment and optimal placement of the smoke evacuation device; and patient and team member protection methods, including what type of respiratory protection is recommended. </a:t>
            </a:r>
          </a:p>
          <a:p>
            <a:endParaRPr lang="en-US" altLang="en-US" sz="1600" dirty="0"/>
          </a:p>
          <a:p>
            <a:r>
              <a:rPr lang="en-US" altLang="en-US" sz="1600" dirty="0" smtClean="0"/>
              <a:t>A smoke evacuation program is much more successful when there is collaboration and communication among all of the perioperative team members.  </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77C843-2CA6-400A-B7D6-1DB6D0C3F4BB}"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0566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During a change in staffing in a procedure and other hand-over communications, it is important to inform the incoming team members about the type of smoke evacuation system in use and the respiratory protection requirements. A reminder to the incoming team members can also include safe handling using standard precautions when disposing of used smoke evacuation equipment and filters.</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E82320-5C7B-4478-A6BC-0BC020CFFB96}"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2081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14</a:t>
            </a:fld>
            <a:endParaRPr lang="en-US" dirty="0"/>
          </a:p>
        </p:txBody>
      </p:sp>
    </p:spTree>
    <p:extLst>
      <p:ext uri="{BB962C8B-B14F-4D97-AF65-F5344CB8AC3E}">
        <p14:creationId xmlns:p14="http://schemas.microsoft.com/office/powerpoint/2010/main" val="275130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It’s important to document in the patient’s medical record the relevant information about smoke evacuation and the type of smoke evacuation equipment used.</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E6125A-E21F-481D-A910-453217A8EC7D}"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58699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Policies and procedures should address best practices for smoke evacuation to protect the patient and the perioperative team. National regulatory and professional standards can assist team members in writing policies to provide consistency and standardization. Smoke evacuation policies should address the required education, competency, skills, and training involved with a comprehensive smoke evacuation program. The equipment, devices, and supplies required for smoke evacuation can be described within a policy. Include operational step-by-step instructions that are easy to comprehend and follow. Finally, a system to report patient and health care worker exposure incidents should be described within the policy.</a:t>
            </a:r>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173AF8-1F41-4334-A249-6783B65C8EF9}"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494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sz="1600" dirty="0" smtClean="0"/>
          </a:p>
          <a:p>
            <a:r>
              <a:rPr lang="en-US" altLang="en-US" sz="1600" dirty="0" smtClean="0"/>
              <a:t>Changing a culture, accepting new practices, and complying with recommendations may be challenging.</a:t>
            </a:r>
          </a:p>
          <a:p>
            <a:endParaRPr lang="en-US" altLang="en-US" sz="1600" dirty="0" smtClean="0"/>
          </a:p>
          <a:p>
            <a:r>
              <a:rPr lang="en-US" altLang="en-US" sz="1600" dirty="0" smtClean="0"/>
              <a:t>A research study was conducted to identify the key indicators of compliance with smoke evacuation recommendations during electrosurgical procedures. An internet survey was sent to a random sample of 4,000 AORN members, and 777 completed the survey.</a:t>
            </a:r>
            <a:r>
              <a:rPr lang="en-US" altLang="en-US" sz="1600" baseline="30000" dirty="0" smtClean="0"/>
              <a:t>1</a:t>
            </a:r>
          </a:p>
          <a:p>
            <a:endParaRPr lang="en-US" altLang="en-US" sz="1600" baseline="30000" dirty="0"/>
          </a:p>
          <a:p>
            <a:r>
              <a:rPr lang="en-US" altLang="en-US" sz="1100" dirty="0" smtClean="0"/>
              <a:t>1.</a:t>
            </a:r>
            <a:r>
              <a:rPr lang="en-US" sz="1100" dirty="0"/>
              <a:t> </a:t>
            </a:r>
            <a:r>
              <a:rPr lang="en-US" sz="1100" dirty="0" smtClean="0"/>
              <a:t>Ball </a:t>
            </a:r>
            <a:r>
              <a:rPr lang="en-US" sz="1100" dirty="0"/>
              <a:t>K. Compliance with surgical smoke evacuation guidelines</a:t>
            </a:r>
            <a:r>
              <a:rPr lang="en-US" sz="1100" dirty="0" smtClean="0"/>
              <a:t>: </a:t>
            </a:r>
            <a:r>
              <a:rPr lang="en-US" sz="1100" dirty="0"/>
              <a:t>implications for practice. </a:t>
            </a:r>
            <a:r>
              <a:rPr lang="en-US" sz="1100" i="1" dirty="0"/>
              <a:t>AORN J. </a:t>
            </a:r>
            <a:r>
              <a:rPr lang="en-US" sz="1100" dirty="0"/>
              <a:t>2010; 92(2):142-149.</a:t>
            </a:r>
          </a:p>
          <a:p>
            <a:endParaRPr lang="en-US" altLang="en-US" sz="1600"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59A137-1DB2-402F-A24E-1E64ED80A34D}"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8538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0E9748-EB21-4AD6-8B0A-A32B8A8AA7DA}"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sz="1600" dirty="0" smtClean="0"/>
              <a:t>This compliance model for</a:t>
            </a:r>
            <a:r>
              <a:rPr lang="en-US" altLang="en-US" sz="1600" baseline="0" dirty="0" smtClean="0"/>
              <a:t> smoke evacuation recommendations </a:t>
            </a:r>
            <a:r>
              <a:rPr lang="en-US" altLang="en-US" sz="1600" dirty="0" smtClean="0"/>
              <a:t>is based on Roger’s Diffusion of Innovations model, which explores how innovations are accepted into practice. This model involves the individual nurse’s characteristics, his or her perceptions of the smoke evacuation recommendations, and the organization’s characteristics. These attributes and characteristics were analyzed against compliance with smoke evacuation recommendations.</a:t>
            </a:r>
            <a:r>
              <a:rPr lang="en-US" altLang="en-US" sz="1600" baseline="30000" dirty="0" smtClean="0"/>
              <a:t>1</a:t>
            </a:r>
          </a:p>
          <a:p>
            <a:pPr eaLnBrk="1" hangingPunct="1"/>
            <a:endParaRPr lang="en-US" altLang="en-US" sz="1600" baseline="30000" dirty="0"/>
          </a:p>
          <a:p>
            <a:r>
              <a:rPr lang="en-US" altLang="en-US" sz="1100" b="1" dirty="0" smtClean="0"/>
              <a:t>Reference</a:t>
            </a:r>
          </a:p>
          <a:p>
            <a:pPr marL="228600" indent="-228600">
              <a:buFont typeface="+mj-lt"/>
              <a:buAutoNum type="arabicPeriod"/>
            </a:pPr>
            <a:r>
              <a:rPr lang="en-US" sz="1100" dirty="0" smtClean="0"/>
              <a:t>Ball </a:t>
            </a:r>
            <a:r>
              <a:rPr lang="en-US" sz="1100" dirty="0"/>
              <a:t>K. Compliance with surgical smoke evacuation guidelines: </a:t>
            </a:r>
            <a:r>
              <a:rPr lang="en-US" sz="1100" dirty="0" smtClean="0"/>
              <a:t>implications </a:t>
            </a:r>
            <a:r>
              <a:rPr lang="en-US" sz="1100" dirty="0"/>
              <a:t>for practice. </a:t>
            </a:r>
            <a:r>
              <a:rPr lang="en-US" sz="1100" i="1" dirty="0"/>
              <a:t>AORN J. </a:t>
            </a:r>
            <a:r>
              <a:rPr lang="en-US" sz="1100" dirty="0"/>
              <a:t>2010; 92(2):142-149.</a:t>
            </a:r>
          </a:p>
          <a:p>
            <a:pPr eaLnBrk="1" hangingPunct="1"/>
            <a:endParaRPr lang="en-US" altLang="en-US" sz="1600" baseline="30000" dirty="0" smtClean="0"/>
          </a:p>
        </p:txBody>
      </p:sp>
    </p:spTree>
    <p:extLst>
      <p:ext uri="{BB962C8B-B14F-4D97-AF65-F5344CB8AC3E}">
        <p14:creationId xmlns:p14="http://schemas.microsoft.com/office/powerpoint/2010/main" val="3619611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This researcher found the most significant key indicator of compliance with smoke evacuation recommendations by the nurses surveyed was receiving education. In other words, if nurses were educated about the hazards of surgical smoke exposure, they were more apt to comply with smoke evacuation recommendations. Also significant to compliance were having strong leadership support, having easy-to-follow policies on smoke evacuation, and promoting regular internal collaboration (ie, physicians and nurses working together to ensure all smoke is evacuated).   </a:t>
            </a:r>
          </a:p>
          <a:p>
            <a:endParaRPr lang="en-US" altLang="en-US" sz="1600" dirty="0" smtClean="0"/>
          </a:p>
          <a:p>
            <a:r>
              <a:rPr lang="en-US" altLang="en-US" sz="1600" b="1" dirty="0" smtClean="0"/>
              <a:t>Reference</a:t>
            </a:r>
          </a:p>
          <a:p>
            <a:pPr marL="228600" indent="-228600">
              <a:buFont typeface="+mj-lt"/>
              <a:buAutoNum type="arabicPeriod"/>
            </a:pPr>
            <a:r>
              <a:rPr lang="en-US" sz="1600" dirty="0" smtClean="0"/>
              <a:t>Ball K. Compliance with surgical smoke evacuation guidelines: implications for practice. </a:t>
            </a:r>
            <a:r>
              <a:rPr lang="en-US" sz="1600" i="1" dirty="0" smtClean="0"/>
              <a:t>AORN J. </a:t>
            </a:r>
            <a:r>
              <a:rPr lang="en-US" sz="1600" dirty="0" smtClean="0"/>
              <a:t>2010; 92(2):142-149.</a:t>
            </a:r>
          </a:p>
          <a:p>
            <a:endParaRPr lang="en-US" altLang="en-US" sz="1600"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EBAA2D-AB08-4A0D-AEC6-FC262D87BF76}"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9480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a:t>
            </a:fld>
            <a:endParaRPr lang="en-US" dirty="0"/>
          </a:p>
        </p:txBody>
      </p:sp>
    </p:spTree>
    <p:extLst>
      <p:ext uri="{BB962C8B-B14F-4D97-AF65-F5344CB8AC3E}">
        <p14:creationId xmlns:p14="http://schemas.microsoft.com/office/powerpoint/2010/main" val="3518899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A study</a:t>
            </a:r>
            <a:r>
              <a:rPr lang="en-US" altLang="en-US" sz="1600" baseline="0" dirty="0" smtClean="0"/>
              <a:t> by Edwards and </a:t>
            </a:r>
            <a:r>
              <a:rPr lang="en-US" altLang="en-US" sz="1600" baseline="0" dirty="0" err="1" smtClean="0"/>
              <a:t>Reiman</a:t>
            </a:r>
            <a:r>
              <a:rPr lang="en-US" altLang="en-US" sz="1600" baseline="0" dirty="0" smtClean="0"/>
              <a:t> </a:t>
            </a:r>
            <a:r>
              <a:rPr lang="en-US" altLang="en-US" sz="1600" dirty="0" smtClean="0"/>
              <a:t>reported a comparison of current and past surgical smoke practices by a group of perioperative nurses.</a:t>
            </a:r>
            <a:r>
              <a:rPr lang="en-US" altLang="en-US" sz="1600" baseline="30000" dirty="0" smtClean="0"/>
              <a:t>1</a:t>
            </a:r>
          </a:p>
          <a:p>
            <a:endParaRPr lang="en-US" altLang="en-US" sz="1600" dirty="0" smtClean="0"/>
          </a:p>
          <a:p>
            <a:pPr marL="0" indent="0">
              <a:buFont typeface="+mj-lt"/>
              <a:buNone/>
            </a:pPr>
            <a:r>
              <a:rPr lang="en-US" b="1" dirty="0" smtClean="0"/>
              <a:t>Reference</a:t>
            </a:r>
          </a:p>
          <a:p>
            <a:pPr marL="228600" indent="-228600">
              <a:buFont typeface="+mj-lt"/>
              <a:buAutoNum type="arabicPeriod"/>
            </a:pPr>
            <a:r>
              <a:rPr lang="en-US" dirty="0" smtClean="0"/>
              <a:t>Edwards BE, </a:t>
            </a:r>
            <a:r>
              <a:rPr lang="en-US" dirty="0" err="1" smtClean="0"/>
              <a:t>Reiman</a:t>
            </a:r>
            <a:r>
              <a:rPr lang="en-US" dirty="0" smtClean="0"/>
              <a:t> RE. Comparison </a:t>
            </a:r>
            <a:r>
              <a:rPr lang="en-US" dirty="0"/>
              <a:t>of current and past surgical smoke control practices</a:t>
            </a:r>
            <a:r>
              <a:rPr lang="en-US" dirty="0" smtClean="0"/>
              <a:t>. </a:t>
            </a:r>
            <a:r>
              <a:rPr lang="en-US" i="1" dirty="0" smtClean="0"/>
              <a:t>AORN J. </a:t>
            </a:r>
            <a:r>
              <a:rPr lang="en-US" dirty="0" smtClean="0"/>
              <a:t>2012</a:t>
            </a:r>
            <a:r>
              <a:rPr lang="en-US" dirty="0"/>
              <a:t>; 95(3):</a:t>
            </a:r>
            <a:r>
              <a:rPr lang="en-US" dirty="0" smtClean="0"/>
              <a:t>337-350</a:t>
            </a:r>
            <a:r>
              <a:rPr lang="en-US" dirty="0"/>
              <a:t>. </a:t>
            </a:r>
          </a:p>
          <a:p>
            <a:endParaRPr lang="en-US" altLang="en-US" sz="1600"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CC6466-CF34-4BE2-B3A6-C5D495D0F118}"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9665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Study results indicated a higher use of wall </a:t>
            </a:r>
            <a:r>
              <a:rPr lang="en-US" altLang="en-US" sz="1600" dirty="0"/>
              <a:t>suction </a:t>
            </a:r>
            <a:r>
              <a:rPr lang="en-US" altLang="en-US" sz="1600" dirty="0" smtClean="0"/>
              <a:t>than a smoke evacuator device for </a:t>
            </a:r>
            <a:r>
              <a:rPr lang="en-US" altLang="en-US" sz="1600" dirty="0"/>
              <a:t>smoke evacuation by </a:t>
            </a:r>
            <a:r>
              <a:rPr lang="en-US" altLang="en-US" sz="1600" dirty="0" smtClean="0"/>
              <a:t>the perioperative nurses surveyed. The researchers reported there was not a significant change in the use of smoke evacuators between 2007 and 2010.</a:t>
            </a:r>
          </a:p>
          <a:p>
            <a:endParaRPr lang="en-US" altLang="en-US" sz="1600" dirty="0"/>
          </a:p>
          <a:p>
            <a:pPr marL="0" indent="0">
              <a:buFont typeface="+mj-lt"/>
              <a:buNone/>
            </a:pPr>
            <a:r>
              <a:rPr lang="en-US" sz="1400" b="1" dirty="0" smtClean="0"/>
              <a:t>Reference</a:t>
            </a:r>
          </a:p>
          <a:p>
            <a:pPr marL="228600" indent="-228600">
              <a:buFont typeface="+mj-lt"/>
              <a:buAutoNum type="arabicPeriod"/>
            </a:pPr>
            <a:r>
              <a:rPr lang="en-US" sz="1400" dirty="0" smtClean="0"/>
              <a:t>Edwards BE, </a:t>
            </a:r>
            <a:r>
              <a:rPr lang="en-US" sz="1400" dirty="0" err="1" smtClean="0"/>
              <a:t>Reiman</a:t>
            </a:r>
            <a:r>
              <a:rPr lang="en-US" sz="1400" dirty="0" smtClean="0"/>
              <a:t> RE. Comparison of current and past surgical smoke control practices. </a:t>
            </a:r>
            <a:r>
              <a:rPr lang="en-US" sz="1400" i="1" dirty="0" smtClean="0"/>
              <a:t>AORN J. </a:t>
            </a:r>
            <a:r>
              <a:rPr lang="en-US" sz="1400" dirty="0" smtClean="0"/>
              <a:t>2012; 95(3):337-350. </a:t>
            </a:r>
          </a:p>
          <a:p>
            <a:endParaRPr lang="en-US" altLang="en-US" sz="1600"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3FF27E-3CCE-4CD7-97DD-F7F5FFB6F8EA}"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92783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aseline="0" dirty="0" smtClean="0"/>
              <a:t>Perioperative team members should be competent to provide best practices for their patients related to surgical smoke safety. Listed are some of the recommended educational outcomes. </a:t>
            </a:r>
            <a:r>
              <a:rPr lang="en-US" altLang="en-US" sz="1600" dirty="0" smtClean="0"/>
              <a:t>It’s important for the perioperative team members to be knowledgeable about the exposure risks associated with surgical smoke and the protective measures required during smoke producing procedures. </a:t>
            </a:r>
          </a:p>
          <a:p>
            <a:endParaRPr lang="en-US" altLang="en-US" sz="1600" dirty="0" smtClean="0"/>
          </a:p>
          <a:p>
            <a:r>
              <a:rPr lang="en-US" altLang="en-US" sz="1200" dirty="0" smtClean="0"/>
              <a:t>Resource: </a:t>
            </a:r>
            <a:r>
              <a:rPr lang="en-US" altLang="en-US" sz="1200" baseline="0" dirty="0" smtClean="0"/>
              <a:t> Recommendation III in the AORN Guideline for Surgical Smoke Safety. </a:t>
            </a:r>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D6602A-3EC4-4288-827D-F5F917E84F9F}"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val="50459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Perioperative team members should be able to explain the effect</a:t>
            </a:r>
            <a:r>
              <a:rPr lang="en-US" altLang="en-US" sz="1600" baseline="0" dirty="0" smtClean="0"/>
              <a:t> of particle size on the speed and distance that smoke travels as well as identify sources of surgical smoke. </a:t>
            </a:r>
            <a:endParaRPr lang="en-US" altLang="en-US" sz="1600" dirty="0" smtClean="0"/>
          </a:p>
          <a:p>
            <a:endParaRPr lang="en-US" altLang="en-US" sz="1200" dirty="0" smtClean="0"/>
          </a:p>
          <a:p>
            <a:r>
              <a:rPr lang="en-US" altLang="en-US" sz="1200" dirty="0" smtClean="0"/>
              <a:t>Resource: </a:t>
            </a:r>
            <a:r>
              <a:rPr lang="en-US" altLang="en-US" sz="1200" baseline="0" dirty="0" smtClean="0"/>
              <a:t> Recommendation III. Guideline for Surgical Smoke Safety. In: </a:t>
            </a:r>
            <a:r>
              <a:rPr lang="en-US" altLang="en-US" sz="1200" i="1" baseline="0" dirty="0" smtClean="0"/>
              <a:t>Guidelines for Perioperative Practice. </a:t>
            </a:r>
            <a:r>
              <a:rPr lang="en-US" altLang="en-US" sz="1200" baseline="0" dirty="0" smtClean="0"/>
              <a:t>Denver, CO: AORN, Inc.</a:t>
            </a:r>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D6602A-3EC4-4288-827D-F5F917E84F9F}"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82654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Perioperative team members should participate</a:t>
            </a:r>
            <a:r>
              <a:rPr lang="en-US" altLang="en-US" sz="1600" baseline="0" dirty="0" smtClean="0"/>
              <a:t> in quality assurance/quality improvement activities; review policies and procedures related to surgical smoke evacuation; </a:t>
            </a:r>
            <a:r>
              <a:rPr lang="en-US" altLang="en-US" sz="1600" dirty="0" smtClean="0"/>
              <a:t>and know</a:t>
            </a:r>
            <a:r>
              <a:rPr lang="en-US" altLang="en-US" sz="1600" baseline="0" dirty="0" smtClean="0"/>
              <a:t> the </a:t>
            </a:r>
            <a:r>
              <a:rPr lang="en-US" altLang="en-US" sz="1600" dirty="0" smtClean="0"/>
              <a:t>procedures for cleaning, decontaminating, and maintaining smoke evacuation equipment and related accessories. Health care</a:t>
            </a:r>
            <a:r>
              <a:rPr lang="en-US" altLang="en-US" sz="1600" baseline="0" dirty="0" smtClean="0"/>
              <a:t> organizations should establish competency and educational activities related to surgical smoke safety (eg,</a:t>
            </a:r>
            <a:r>
              <a:rPr lang="en-US" altLang="en-US" sz="1600" dirty="0" smtClean="0"/>
              <a:t> perioperative</a:t>
            </a:r>
            <a:r>
              <a:rPr lang="en-US" altLang="en-US" sz="1600" baseline="0" dirty="0" smtClean="0"/>
              <a:t> team members should be educated about new smoke evacuation equipment and practices, competencies should be verified before use of smoke evacuation equipment).</a:t>
            </a:r>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D6602A-3EC4-4288-827D-F5F917E84F9F}"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4709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Perioperative team members should also be competent in the use of smoke evacuation equipment</a:t>
            </a:r>
            <a:r>
              <a:rPr lang="en-US" altLang="en-US" sz="1600" baseline="0" dirty="0" smtClean="0"/>
              <a:t> and should use standard precautions when handling used smoke evacuation supplies.</a:t>
            </a:r>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D6602A-3EC4-4288-827D-F5F917E84F9F}"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1274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altLang="en-US" sz="1600" dirty="0" smtClean="0"/>
              <a:t>It’s important to provide information and education to perioperative team members to help increase compliance with safe practices for the management</a:t>
            </a:r>
            <a:r>
              <a:rPr lang="en-US" altLang="en-US" sz="1600" baseline="0" dirty="0" smtClean="0"/>
              <a:t> of surgical smoke. </a:t>
            </a:r>
            <a:r>
              <a:rPr lang="en-US" altLang="en-US" sz="1600" dirty="0" smtClean="0"/>
              <a:t>Quality and safety committee reports can document the success of a smoke evacuation program and identify non-compliance issues. Educational programs can provide a venue to discuss research outcomes on surgical smoke hazards. The correct use of the smoke evacuation equipment, devices, and supplies should be included in the education. Safety signs</a:t>
            </a:r>
            <a:r>
              <a:rPr lang="en-US" altLang="en-US" sz="1600" baseline="0" dirty="0" smtClean="0"/>
              <a:t> </a:t>
            </a:r>
            <a:r>
              <a:rPr lang="en-US" altLang="en-US" sz="1600" dirty="0" smtClean="0"/>
              <a:t>(eg,</a:t>
            </a:r>
            <a:r>
              <a:rPr lang="en-US" altLang="en-US" sz="1600" baseline="0" dirty="0" smtClean="0"/>
              <a:t> </a:t>
            </a:r>
            <a:r>
              <a:rPr lang="en-US" altLang="en-US" sz="1600" dirty="0" smtClean="0"/>
              <a:t>AORN posters in this tool kit) can be posted to remind team members about correct smoke evacuation practices. Checklists are available. Smoke evacuation practices should be monitored</a:t>
            </a:r>
            <a:r>
              <a:rPr lang="en-US" altLang="en-US" sz="1600" baseline="0" dirty="0" smtClean="0"/>
              <a:t> and the information collected should be shared with the perioperative team.</a:t>
            </a:r>
            <a:r>
              <a:rPr lang="en-US" altLang="en-US" sz="1600" dirty="0" smtClean="0"/>
              <a:t> </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EDF00B-C758-402E-8048-539214FDA91A}"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93299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A quality monitoring program to monitor smoke evacuation practices can include the dates of educational sessions, competency evaluation of team members, compliance by team members of the use of smoke evacuators, and routine maintenance records. Listed</a:t>
            </a:r>
            <a:r>
              <a:rPr lang="en-US" altLang="en-US" sz="1600" baseline="0" dirty="0" smtClean="0"/>
              <a:t> are recommended compliance indicators for surgical smoke, the smoke evacuation capture device, and using an additional standard suction for evacuation of fluids. </a:t>
            </a:r>
          </a:p>
          <a:p>
            <a:endParaRPr lang="en-US" altLang="en-US" sz="1600" b="1" baseline="0" dirty="0" smtClean="0"/>
          </a:p>
          <a:p>
            <a:r>
              <a:rPr lang="en-US" altLang="en-US" sz="1600" b="1" baseline="0" dirty="0" smtClean="0"/>
              <a:t>Instructors note: there are additional compliance indicators listed on the next slide.</a:t>
            </a:r>
            <a:endParaRPr lang="en-US" altLang="en-US" sz="1600" b="1" dirty="0" smtClean="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D420A7-9A80-485B-B319-34EC060EEAB2}"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77370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Additional compliance</a:t>
            </a:r>
            <a:r>
              <a:rPr lang="en-US" altLang="en-US" sz="1600" baseline="0" dirty="0" smtClean="0"/>
              <a:t> indicators include:</a:t>
            </a:r>
          </a:p>
          <a:p>
            <a:pPr marL="176213" indent="-176213">
              <a:buFont typeface="Arial" panose="020B0604020202020204" pitchFamily="34" charset="0"/>
              <a:buChar char="•"/>
            </a:pPr>
            <a:r>
              <a:rPr lang="en-US" altLang="en-US" sz="1600" baseline="0" dirty="0" smtClean="0"/>
              <a:t>Are smoke evacuators being used according the manufacturer’s instructions for use? </a:t>
            </a:r>
          </a:p>
          <a:p>
            <a:pPr marL="176213" indent="-176213">
              <a:buFont typeface="Arial" panose="020B0604020202020204" pitchFamily="34" charset="0"/>
              <a:buChar char="•"/>
            </a:pPr>
            <a:r>
              <a:rPr lang="en-US" altLang="en-US" sz="1600" baseline="0" dirty="0" smtClean="0"/>
              <a:t>Are perioperative team members wearing correct PPE when disposing of contaminated filters and smoke supplies? </a:t>
            </a:r>
          </a:p>
          <a:p>
            <a:pPr marL="176213" indent="-176213">
              <a:buFont typeface="Arial" panose="020B0604020202020204" pitchFamily="34" charset="0"/>
              <a:buChar char="•"/>
            </a:pPr>
            <a:r>
              <a:rPr lang="en-US" altLang="en-US" sz="1600" baseline="0" dirty="0" smtClean="0"/>
              <a:t>Are the team members adhering to the policies and procedures for smoke evacuation? </a:t>
            </a:r>
          </a:p>
          <a:p>
            <a:endParaRPr lang="en-US" altLang="en-US" sz="1600" baseline="0" dirty="0" smtClean="0"/>
          </a:p>
          <a:p>
            <a:r>
              <a:rPr lang="en-US" altLang="en-US" sz="1600" baseline="0" dirty="0" smtClean="0"/>
              <a:t>It is also important to measure smoke evacuation practices by directing observing the perioperative team and to identify barriers for implementing these recommended practices. Once barriers are identified, hospital personnel should develop interventions so that smoke evacuation practices can be successfully implemented.</a:t>
            </a:r>
            <a:endParaRPr lang="en-US" altLang="en-US" sz="1600" dirty="0" smtClean="0"/>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D420A7-9A80-485B-B319-34EC060EEAB2}"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99522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600" dirty="0" smtClean="0"/>
              <a:t>Hospital signage often includes a “No Smoking” sign. What about the surgical smoke in the OR? We should</a:t>
            </a:r>
            <a:r>
              <a:rPr lang="en-US" altLang="ja-JP" sz="1600" baseline="0" dirty="0" smtClean="0"/>
              <a:t> p</a:t>
            </a:r>
            <a:r>
              <a:rPr lang="en-US" altLang="ja-JP" sz="1600" dirty="0" smtClean="0"/>
              <a:t>rotect our patients, our colleagues, and ourselves from the hazards of surgical smoke.</a:t>
            </a:r>
          </a:p>
          <a:p>
            <a:r>
              <a:rPr lang="en-US" altLang="ja-JP" sz="1600" dirty="0" smtClean="0"/>
              <a:t> </a:t>
            </a:r>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90862-D9C3-477D-99E1-68B347D9C2D4}"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89379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a:t>
            </a:fld>
            <a:endParaRPr lang="en-US" dirty="0"/>
          </a:p>
        </p:txBody>
      </p:sp>
    </p:spTree>
    <p:extLst>
      <p:ext uri="{BB962C8B-B14F-4D97-AF65-F5344CB8AC3E}">
        <p14:creationId xmlns:p14="http://schemas.microsoft.com/office/powerpoint/2010/main" val="1147440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30</a:t>
            </a:fld>
            <a:endParaRPr lang="en-US" dirty="0"/>
          </a:p>
        </p:txBody>
      </p:sp>
    </p:spTree>
    <p:extLst>
      <p:ext uri="{BB962C8B-B14F-4D97-AF65-F5344CB8AC3E}">
        <p14:creationId xmlns:p14="http://schemas.microsoft.com/office/powerpoint/2010/main" val="206730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Now let’s describe additional perioperative nursing care interventions to protect patients and health care professionals from the hazards of surgical smoke.</a:t>
            </a:r>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D7E23D-8E43-4FB3-A3E0-4653539B962E}"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4914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smtClean="0"/>
              <a:t>During a patient assessment, the perioperative nurse should determine whether surgical smoke will be generated during the procedure. Planning for the procedure involves ensuring that appropriate smoke evacuation devices are available, are in good working order, and will be used properly during the procedure.</a:t>
            </a:r>
          </a:p>
          <a:p>
            <a:endParaRPr lang="en-US" altLang="en-US" dirty="0" smtClean="0"/>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7261D5-61AF-4A63-83A2-254247C12F93}"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5064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600" dirty="0" smtClean="0"/>
              <a:t>As a reminder, wear the appropriate PPE for expected or actual exposures to surgical smoke.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DBDED7-BD03-44FB-95DD-09A4B63EC623}"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63423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It</a:t>
            </a:r>
            <a:r>
              <a:rPr lang="en-US" sz="1600" baseline="0" dirty="0" smtClean="0"/>
              <a:t> is important for perioperative team members to wear appropriate respiratory PPE to protect them from inhaling surgical smoke. Surgical masks and high-filtration surgical face masks are fluid resistant; are loose fitting; and protect the wearer from large droplets, sprays, and splashes from bodily fluids. Neither type of mask is a reliable way to protect the wearer from inhaling contaminants. They do not create a seal between the wearer’s face and the mask.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467E4C7-6AAD-44A7-880D-ADB025F5D747}" type="slidenum">
              <a:rPr lang="en-US" smtClean="0"/>
              <a:t>7</a:t>
            </a:fld>
            <a:endParaRPr lang="en-US" dirty="0"/>
          </a:p>
        </p:txBody>
      </p:sp>
    </p:spTree>
    <p:extLst>
      <p:ext uri="{BB962C8B-B14F-4D97-AF65-F5344CB8AC3E}">
        <p14:creationId xmlns:p14="http://schemas.microsoft.com/office/powerpoint/2010/main" val="279253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High-filtration surgical face masks are designed to filter particulate matter that is 0.1 micron ( ie, 0.1 micrometer) in size or larger. A surgical mask is not considered respiratory PPE.</a:t>
            </a:r>
          </a:p>
          <a:p>
            <a:endParaRPr lang="en-US" sz="160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467E4C7-6AAD-44A7-880D-ADB025F5D747}" type="slidenum">
              <a:rPr lang="en-US" smtClean="0"/>
              <a:t>8</a:t>
            </a:fld>
            <a:endParaRPr lang="en-US" dirty="0"/>
          </a:p>
        </p:txBody>
      </p:sp>
    </p:spTree>
    <p:extLst>
      <p:ext uri="{BB962C8B-B14F-4D97-AF65-F5344CB8AC3E}">
        <p14:creationId xmlns:p14="http://schemas.microsoft.com/office/powerpoint/2010/main" val="144455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2955" y="4400550"/>
            <a:ext cx="6318914" cy="4511438"/>
          </a:xfrm>
        </p:spPr>
        <p:txBody>
          <a:bodyPr/>
          <a:lstStyle/>
          <a:p>
            <a:r>
              <a:rPr lang="en-US" dirty="0" smtClean="0"/>
              <a:t>As you recall, in Part</a:t>
            </a:r>
            <a:r>
              <a:rPr lang="en-US" baseline="0" dirty="0" smtClean="0"/>
              <a:t> II we discussed the differences between surgical masks and PPE for respiratory protection related to the hazards of surgical smoke. </a:t>
            </a:r>
            <a:r>
              <a:rPr lang="en-US" dirty="0" smtClean="0"/>
              <a:t>Perioperative team members should wear PPE (ie, respiratory protection) as secondary protection against residual surgical smoke</a:t>
            </a:r>
          </a:p>
          <a:p>
            <a:endParaRPr lang="en-US" b="1" dirty="0" smtClean="0"/>
          </a:p>
          <a:p>
            <a:r>
              <a:rPr lang="en-US" b="1" dirty="0" smtClean="0"/>
              <a:t>Note to instructor:</a:t>
            </a:r>
            <a:r>
              <a:rPr lang="en-US" b="1" baseline="0" dirty="0" smtClean="0"/>
              <a:t> the content below is the same content from Part II. It is placed here for your reference.</a:t>
            </a:r>
            <a:endParaRPr lang="en-US" b="1" dirty="0" smtClean="0"/>
          </a:p>
          <a:p>
            <a:r>
              <a:rPr lang="en-US" dirty="0" smtClean="0"/>
              <a:t>General room ventilation and smoke evacuation are the first lines of protection against the hazards of surgical smoke. When respiratory protection is required, the minimum respiratory protection device is a filtering face piece respirator (eg, an N95 respirator). A surgical N95 respirator is fluid resistant on the outside to protect the wearer from splashes or sprays of body fluids. A surgical mask is a loose-fitting face mask intended to prevent the release of potential contaminants from the user into his or her immediate environment. A surgical mask is fluid resistant, providing protection from large droplets, sprays, and splashes of body fluids, but does not give the wearer a reliable level of protection from inhaling small airborne particles. A surgical mask is not considered respiratory protection.</a:t>
            </a:r>
            <a:r>
              <a:rPr lang="en-US" i="0" baseline="30000" dirty="0" smtClean="0"/>
              <a:t> </a:t>
            </a:r>
            <a:r>
              <a:rPr lang="en-US" dirty="0" smtClean="0"/>
              <a:t>A high-filtration surgical face mask is designed to filter particulate matter that is 0.1 micron in size and larger. Similar to a surgical mask, a high-filtration mask does not create a seal between the face and the mask and may allow dangerous contaminants to enter the health care worker’s breathing zone. The evidence</a:t>
            </a:r>
            <a:r>
              <a:rPr lang="en-US" i="1" baseline="30000" dirty="0" smtClean="0"/>
              <a:t> </a:t>
            </a:r>
            <a:r>
              <a:rPr lang="en-US" dirty="0" smtClean="0"/>
              <a:t>demonstrates the measurable superiority in protection provided by a surgical N95 respirator compared with high-filtration and surgical masks, and</a:t>
            </a:r>
            <a:r>
              <a:rPr lang="en-US" baseline="0" dirty="0" smtClean="0"/>
              <a:t> </a:t>
            </a:r>
            <a:r>
              <a:rPr lang="en-US" dirty="0" smtClean="0"/>
              <a:t>that surgical masks have inadequate filter performance for aerosols</a:t>
            </a:r>
            <a:r>
              <a:rPr lang="en-US" i="1" baseline="30000" dirty="0" smtClean="0"/>
              <a:t> </a:t>
            </a:r>
            <a:r>
              <a:rPr lang="en-US" dirty="0" smtClean="0"/>
              <a:t>and submicron particles.</a:t>
            </a:r>
          </a:p>
          <a:p>
            <a:endParaRPr lang="en-US" dirty="0"/>
          </a:p>
        </p:txBody>
      </p:sp>
      <p:sp>
        <p:nvSpPr>
          <p:cNvPr id="4" name="Slide Number Placeholder 3"/>
          <p:cNvSpPr>
            <a:spLocks noGrp="1"/>
          </p:cNvSpPr>
          <p:nvPr>
            <p:ph type="sldNum" sz="quarter" idx="10"/>
          </p:nvPr>
        </p:nvSpPr>
        <p:spPr/>
        <p:txBody>
          <a:bodyPr/>
          <a:lstStyle/>
          <a:p>
            <a:fld id="{D6BB7F7B-CC8D-4836-89F0-DBB16F105F82}" type="slidenum">
              <a:rPr lang="en-US" smtClean="0"/>
              <a:t>9</a:t>
            </a:fld>
            <a:endParaRPr lang="en-US" dirty="0"/>
          </a:p>
        </p:txBody>
      </p:sp>
    </p:spTree>
    <p:extLst>
      <p:ext uri="{BB962C8B-B14F-4D97-AF65-F5344CB8AC3E}">
        <p14:creationId xmlns:p14="http://schemas.microsoft.com/office/powerpoint/2010/main" val="33374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54000" y="4267199"/>
            <a:ext cx="8619066" cy="977373"/>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253999" y="5312307"/>
            <a:ext cx="8619067" cy="741359"/>
          </a:xfrm>
        </p:spPr>
        <p:txBody>
          <a:bodyPr>
            <a:normAutofit/>
          </a:bodyPr>
          <a:lstStyle>
            <a:lvl1pPr marL="0" indent="0" algn="ctr">
              <a:buNone/>
              <a:defRPr sz="2800">
                <a:solidFill>
                  <a:srgbClr val="4AB4B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8" name="Straight Connector 7"/>
          <p:cNvCxnSpPr/>
          <p:nvPr userDrawn="1"/>
        </p:nvCxnSpPr>
        <p:spPr>
          <a:xfrm>
            <a:off x="253999" y="5312308"/>
            <a:ext cx="861906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4540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254001" y="597428"/>
            <a:ext cx="8610599" cy="2387600"/>
          </a:xfrm>
        </p:spPr>
        <p:txBody>
          <a:bodyPr anchor="b">
            <a:normAutofit/>
          </a:bodyPr>
          <a:lstStyle>
            <a:lvl1pPr algn="ctr">
              <a:defRPr sz="4800"/>
            </a:lvl1pPr>
          </a:lstStyle>
          <a:p>
            <a:r>
              <a:rPr lang="en-US" smtClean="0"/>
              <a:t>Click to edit Master title style</a:t>
            </a:r>
            <a:endParaRPr lang="en-US" dirty="0"/>
          </a:p>
        </p:txBody>
      </p:sp>
      <p:sp>
        <p:nvSpPr>
          <p:cNvPr id="4" name="Subtitle 2"/>
          <p:cNvSpPr>
            <a:spLocks noGrp="1"/>
          </p:cNvSpPr>
          <p:nvPr>
            <p:ph type="subTitle" idx="1"/>
          </p:nvPr>
        </p:nvSpPr>
        <p:spPr>
          <a:xfrm>
            <a:off x="254000" y="3153306"/>
            <a:ext cx="8610600" cy="1655762"/>
          </a:xfrm>
        </p:spPr>
        <p:txBody>
          <a:bodyPr>
            <a:normAutofit/>
          </a:bodyPr>
          <a:lstStyle>
            <a:lvl1pPr marL="0" indent="0" algn="ctr">
              <a:buNone/>
              <a:defRPr sz="3200">
                <a:solidFill>
                  <a:srgbClr val="4AB4B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5" name="Straight Connector 4"/>
          <p:cNvCxnSpPr/>
          <p:nvPr userDrawn="1"/>
        </p:nvCxnSpPr>
        <p:spPr>
          <a:xfrm>
            <a:off x="254000" y="3061235"/>
            <a:ext cx="8610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4205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7" y="253998"/>
            <a:ext cx="8619066" cy="1003836"/>
          </a:xfrm>
        </p:spPr>
        <p:txBody>
          <a:bodyPr anchor="b">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62467" y="1524000"/>
            <a:ext cx="8619066" cy="465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flipV="1">
            <a:off x="262467" y="1308636"/>
            <a:ext cx="861906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1557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1" y="1515533"/>
            <a:ext cx="4260849" cy="46614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15533"/>
            <a:ext cx="4243916" cy="46614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62467" y="253998"/>
            <a:ext cx="8619066" cy="1003836"/>
          </a:xfrm>
        </p:spPr>
        <p:txBody>
          <a:bodyPr anchor="b">
            <a:normAutofit/>
          </a:bodyPr>
          <a:lstStyle>
            <a:lvl1pPr>
              <a:defRPr sz="3200"/>
            </a:lvl1pPr>
          </a:lstStyle>
          <a:p>
            <a:r>
              <a:rPr lang="en-US" smtClean="0"/>
              <a:t>Click to edit Master title style</a:t>
            </a:r>
            <a:endParaRPr lang="en-US" dirty="0"/>
          </a:p>
        </p:txBody>
      </p:sp>
      <p:cxnSp>
        <p:nvCxnSpPr>
          <p:cNvPr id="9" name="Straight Connector 8"/>
          <p:cNvCxnSpPr/>
          <p:nvPr userDrawn="1"/>
        </p:nvCxnSpPr>
        <p:spPr>
          <a:xfrm flipV="1">
            <a:off x="262467" y="1308636"/>
            <a:ext cx="861906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8132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62467" y="253998"/>
            <a:ext cx="8619066" cy="1003836"/>
          </a:xfrm>
        </p:spPr>
        <p:txBody>
          <a:bodyPr anchor="b">
            <a:normAutofit/>
          </a:bodyPr>
          <a:lstStyle>
            <a:lvl1pPr>
              <a:defRPr sz="3200"/>
            </a:lvl1pPr>
          </a:lstStyle>
          <a:p>
            <a:r>
              <a:rPr lang="en-US" smtClean="0"/>
              <a:t>Click to edit Master title style</a:t>
            </a:r>
            <a:endParaRPr lang="en-US" dirty="0"/>
          </a:p>
        </p:txBody>
      </p:sp>
      <p:cxnSp>
        <p:nvCxnSpPr>
          <p:cNvPr id="7" name="Straight Connector 6"/>
          <p:cNvCxnSpPr/>
          <p:nvPr userDrawn="1"/>
        </p:nvCxnSpPr>
        <p:spPr>
          <a:xfrm flipV="1">
            <a:off x="262467" y="1308636"/>
            <a:ext cx="861906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4873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86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467" y="279400"/>
            <a:ext cx="3316552" cy="1456267"/>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279400"/>
            <a:ext cx="4968742" cy="59012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62467" y="1735667"/>
            <a:ext cx="3316552" cy="4358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563368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54001" y="365126"/>
            <a:ext cx="861906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4001" y="1825625"/>
            <a:ext cx="861906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880684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4" r:id="rId4"/>
    <p:sldLayoutId id="2147483666" r:id="rId5"/>
    <p:sldLayoutId id="2147483667" r:id="rId6"/>
    <p:sldLayoutId id="2147483668"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rgbClr val="00668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68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AB4B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87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a:t>Management of Surgical Smoke</a:t>
            </a:r>
            <a:br>
              <a:rPr lang="en-US" altLang="en-US" dirty="0"/>
            </a:br>
            <a:r>
              <a:rPr lang="en-US" altLang="en-US" dirty="0" smtClean="0"/>
              <a:t>Tool Kit</a:t>
            </a:r>
            <a:endParaRPr lang="en-US" dirty="0"/>
          </a:p>
        </p:txBody>
      </p:sp>
      <p:sp>
        <p:nvSpPr>
          <p:cNvPr id="3" name="Subtitle 2"/>
          <p:cNvSpPr>
            <a:spLocks noGrp="1"/>
          </p:cNvSpPr>
          <p:nvPr>
            <p:ph type="subTitle" idx="1"/>
          </p:nvPr>
        </p:nvSpPr>
        <p:spPr>
          <a:xfrm>
            <a:off x="253999" y="5515507"/>
            <a:ext cx="8619067" cy="741359"/>
          </a:xfrm>
        </p:spPr>
        <p:txBody>
          <a:bodyPr>
            <a:normAutofit/>
          </a:bodyPr>
          <a:lstStyle/>
          <a:p>
            <a:r>
              <a:rPr lang="en-US" altLang="en-US" b="1" dirty="0"/>
              <a:t>Part V:  Additional Perioperative Nursing Care</a:t>
            </a:r>
          </a:p>
          <a:p>
            <a:endParaRPr lang="en-US" dirty="0"/>
          </a:p>
        </p:txBody>
      </p:sp>
    </p:spTree>
    <p:extLst>
      <p:ext uri="{BB962C8B-B14F-4D97-AF65-F5344CB8AC3E}">
        <p14:creationId xmlns:p14="http://schemas.microsoft.com/office/powerpoint/2010/main" val="234890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262467" y="1353672"/>
            <a:ext cx="8305800" cy="5047127"/>
          </a:xfrm>
        </p:spPr>
        <p:txBody>
          <a:bodyPr>
            <a:normAutofit/>
          </a:bodyPr>
          <a:lstStyle/>
          <a:p>
            <a:pPr eaLnBrk="1" hangingPunct="1">
              <a:lnSpc>
                <a:spcPct val="80000"/>
              </a:lnSpc>
              <a:spcBef>
                <a:spcPct val="0"/>
              </a:spcBef>
              <a:buClr>
                <a:srgbClr val="0D948F"/>
              </a:buClr>
              <a:buFont typeface="Arial" panose="020B0604020202020204" pitchFamily="34" charset="0"/>
              <a:buNone/>
            </a:pPr>
            <a:endParaRPr lang="en-US" altLang="en-US" dirty="0" smtClean="0"/>
          </a:p>
          <a:p>
            <a:pPr marL="0" indent="7938" eaLnBrk="1" hangingPunct="1">
              <a:lnSpc>
                <a:spcPct val="80000"/>
              </a:lnSpc>
              <a:spcBef>
                <a:spcPct val="0"/>
              </a:spcBef>
              <a:buClr>
                <a:srgbClr val="0D948F"/>
              </a:buClr>
              <a:buFont typeface="Arial" panose="020B0604020202020204" pitchFamily="34" charset="0"/>
              <a:buNone/>
            </a:pPr>
            <a:r>
              <a:rPr lang="en-US" altLang="en-US" dirty="0" smtClean="0"/>
              <a:t>Wear PPE (ie, respiratory protection) as secondary protection from surgical smoke.</a:t>
            </a:r>
          </a:p>
          <a:p>
            <a:pPr marL="398463" lvl="1" indent="-346075">
              <a:lnSpc>
                <a:spcPct val="80000"/>
              </a:lnSpc>
              <a:spcBef>
                <a:spcPct val="0"/>
              </a:spcBef>
              <a:buClr>
                <a:srgbClr val="0D948F"/>
              </a:buClr>
            </a:pPr>
            <a:r>
              <a:rPr lang="en-US" sz="2800" dirty="0" smtClean="0"/>
              <a:t>Minimum requirement is a fit-tested </a:t>
            </a:r>
            <a:r>
              <a:rPr lang="en-US" sz="2800" dirty="0"/>
              <a:t>surgical N95 filtering face piece respirator </a:t>
            </a:r>
            <a:r>
              <a:rPr lang="en-US" sz="2800" dirty="0" smtClean="0"/>
              <a:t>(ie, N95 respirator)</a:t>
            </a:r>
          </a:p>
          <a:p>
            <a:pPr marL="0" indent="0">
              <a:lnSpc>
                <a:spcPct val="80000"/>
              </a:lnSpc>
              <a:spcBef>
                <a:spcPct val="0"/>
              </a:spcBef>
              <a:buClr>
                <a:srgbClr val="0D948F"/>
              </a:buClr>
              <a:buNone/>
            </a:pPr>
            <a:endParaRPr lang="en-US" dirty="0" smtClean="0"/>
          </a:p>
          <a:p>
            <a:pPr marL="0" indent="0">
              <a:lnSpc>
                <a:spcPct val="80000"/>
              </a:lnSpc>
              <a:spcBef>
                <a:spcPct val="0"/>
              </a:spcBef>
              <a:buClr>
                <a:srgbClr val="0D948F"/>
              </a:buClr>
              <a:buNone/>
            </a:pPr>
            <a:r>
              <a:rPr lang="en-US" dirty="0" smtClean="0"/>
              <a:t>Wear an N95 respirator during</a:t>
            </a:r>
          </a:p>
          <a:p>
            <a:pPr marL="398463" lvl="1" indent="-346075">
              <a:lnSpc>
                <a:spcPct val="80000"/>
              </a:lnSpc>
              <a:spcBef>
                <a:spcPct val="0"/>
              </a:spcBef>
              <a:buClr>
                <a:srgbClr val="0D948F"/>
              </a:buClr>
            </a:pPr>
            <a:r>
              <a:rPr lang="en-US" sz="2800" dirty="0" smtClean="0"/>
              <a:t>Higher-risk, aerosol-generating procedures</a:t>
            </a:r>
          </a:p>
          <a:p>
            <a:pPr marL="398463" lvl="1" indent="-346075">
              <a:lnSpc>
                <a:spcPct val="80000"/>
              </a:lnSpc>
              <a:spcBef>
                <a:spcPct val="0"/>
              </a:spcBef>
              <a:buClr>
                <a:srgbClr val="0D948F"/>
              </a:buClr>
            </a:pPr>
            <a:r>
              <a:rPr lang="en-US" sz="2800" dirty="0" smtClean="0"/>
              <a:t>Procedures on patients known or suspected to have aerosol transmissible diseases</a:t>
            </a:r>
            <a:r>
              <a:rPr lang="en-US" sz="2800" dirty="0"/>
              <a:t>	</a:t>
            </a:r>
            <a:endParaRPr lang="en-US" sz="2800" dirty="0" smtClean="0"/>
          </a:p>
          <a:p>
            <a:pPr marL="738188" lvl="2" indent="-346075">
              <a:lnSpc>
                <a:spcPct val="80000"/>
              </a:lnSpc>
              <a:spcBef>
                <a:spcPct val="0"/>
              </a:spcBef>
              <a:buClr>
                <a:srgbClr val="4AB4BF"/>
              </a:buClr>
            </a:pPr>
            <a:r>
              <a:rPr lang="en-US" altLang="ja-JP" sz="2800" dirty="0" smtClean="0"/>
              <a:t>tuberculosis (TB), varicella, rubeola</a:t>
            </a:r>
          </a:p>
          <a:p>
            <a:pPr marL="914400" lvl="2" indent="0">
              <a:lnSpc>
                <a:spcPct val="80000"/>
              </a:lnSpc>
              <a:spcBef>
                <a:spcPct val="0"/>
              </a:spcBef>
              <a:buClr>
                <a:srgbClr val="0D948F"/>
              </a:buClr>
              <a:buNone/>
            </a:pPr>
            <a:endParaRPr lang="en-US" altLang="ja-JP" dirty="0"/>
          </a:p>
        </p:txBody>
      </p:sp>
      <p:sp>
        <p:nvSpPr>
          <p:cNvPr id="74755" name="Title 2"/>
          <p:cNvSpPr>
            <a:spLocks noGrp="1"/>
          </p:cNvSpPr>
          <p:nvPr>
            <p:ph type="title"/>
          </p:nvPr>
        </p:nvSpPr>
        <p:spPr/>
        <p:txBody>
          <a:bodyPr/>
          <a:lstStyle/>
          <a:p>
            <a:r>
              <a:rPr lang="en-US" altLang="en-US" sz="4000" dirty="0" smtClean="0"/>
              <a:t>Respiratory Protection</a:t>
            </a:r>
          </a:p>
        </p:txBody>
      </p:sp>
    </p:spTree>
    <p:extLst>
      <p:ext uri="{BB962C8B-B14F-4D97-AF65-F5344CB8AC3E}">
        <p14:creationId xmlns:p14="http://schemas.microsoft.com/office/powerpoint/2010/main" val="3325658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381000" y="1371600"/>
            <a:ext cx="8077200" cy="4953000"/>
          </a:xfrm>
        </p:spPr>
        <p:txBody>
          <a:bodyPr/>
          <a:lstStyle/>
          <a:p>
            <a:pPr marL="0" indent="0">
              <a:spcBef>
                <a:spcPct val="0"/>
              </a:spcBef>
              <a:buFont typeface="Arial" panose="020B0604020202020204" pitchFamily="34" charset="0"/>
              <a:buNone/>
            </a:pPr>
            <a:r>
              <a:rPr lang="en-US" altLang="en-US" sz="3200" dirty="0" smtClean="0"/>
              <a:t>Wear a fit-tested surgical N95 filtering face piece respirator for</a:t>
            </a:r>
          </a:p>
          <a:p>
            <a:pPr marL="346075" indent="-346075">
              <a:spcBef>
                <a:spcPct val="0"/>
              </a:spcBef>
              <a:buClr>
                <a:srgbClr val="00877C"/>
              </a:buClr>
            </a:pPr>
            <a:r>
              <a:rPr lang="en-US" altLang="en-US" sz="3200" dirty="0" smtClean="0"/>
              <a:t>disease transmissible cases (eg, human papillomavirus [HPV])</a:t>
            </a:r>
          </a:p>
          <a:p>
            <a:pPr marL="346075" indent="-346075">
              <a:spcBef>
                <a:spcPct val="0"/>
              </a:spcBef>
              <a:buClr>
                <a:srgbClr val="00877C"/>
              </a:buClr>
            </a:pPr>
            <a:r>
              <a:rPr lang="en-US" altLang="en-US" sz="3200" dirty="0" smtClean="0"/>
              <a:t>aerosol transmissible diseases (eg, TB, varicella, rubeola)</a:t>
            </a:r>
          </a:p>
          <a:p>
            <a:pPr marL="346075" indent="-346075">
              <a:spcBef>
                <a:spcPct val="0"/>
              </a:spcBef>
              <a:buClr>
                <a:srgbClr val="00877C"/>
              </a:buClr>
            </a:pPr>
            <a:r>
              <a:rPr lang="en-US" altLang="en-US" sz="3200" dirty="0" smtClean="0"/>
              <a:t>aerosol-generating procedures (eg, bronchoscopy)</a:t>
            </a:r>
          </a:p>
          <a:p>
            <a:pPr>
              <a:spcBef>
                <a:spcPct val="0"/>
              </a:spcBef>
            </a:pPr>
            <a:endParaRPr lang="en-US" altLang="en-US" sz="2400" dirty="0" smtClean="0"/>
          </a:p>
        </p:txBody>
      </p:sp>
      <p:sp>
        <p:nvSpPr>
          <p:cNvPr id="76803" name="Title 2"/>
          <p:cNvSpPr>
            <a:spLocks noGrp="1"/>
          </p:cNvSpPr>
          <p:nvPr>
            <p:ph type="title"/>
          </p:nvPr>
        </p:nvSpPr>
        <p:spPr>
          <a:xfrm>
            <a:off x="457200" y="274638"/>
            <a:ext cx="8305800" cy="944562"/>
          </a:xfrm>
        </p:spPr>
        <p:txBody>
          <a:bodyPr/>
          <a:lstStyle/>
          <a:p>
            <a:r>
              <a:rPr lang="en-US" altLang="en-US" sz="4000" dirty="0" smtClean="0"/>
              <a:t>Respiratory Protection</a:t>
            </a:r>
          </a:p>
        </p:txBody>
      </p:sp>
    </p:spTree>
    <p:extLst>
      <p:ext uri="{BB962C8B-B14F-4D97-AF65-F5344CB8AC3E}">
        <p14:creationId xmlns:p14="http://schemas.microsoft.com/office/powerpoint/2010/main" val="484238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a:xfrm>
            <a:off x="4038600" y="2057400"/>
            <a:ext cx="4876800" cy="4068763"/>
          </a:xfrm>
        </p:spPr>
        <p:txBody>
          <a:bodyPr/>
          <a:lstStyle/>
          <a:p>
            <a:pPr marL="346075" indent="-346075">
              <a:spcBef>
                <a:spcPct val="0"/>
              </a:spcBef>
              <a:buClr>
                <a:srgbClr val="0D948F"/>
              </a:buClr>
            </a:pPr>
            <a:r>
              <a:rPr lang="en-US" altLang="en-US" dirty="0" smtClean="0"/>
              <a:t>Communication with the surgeon and perioperative team members</a:t>
            </a:r>
          </a:p>
          <a:p>
            <a:pPr marL="346075" indent="-346075">
              <a:spcBef>
                <a:spcPct val="0"/>
              </a:spcBef>
              <a:buClr>
                <a:srgbClr val="0D948F"/>
              </a:buClr>
            </a:pPr>
            <a:r>
              <a:rPr lang="en-US" altLang="en-US" dirty="0" smtClean="0"/>
              <a:t>Plan for smoke evacuation </a:t>
            </a:r>
          </a:p>
          <a:p>
            <a:pPr marL="346075" indent="-346075">
              <a:spcBef>
                <a:spcPct val="0"/>
              </a:spcBef>
              <a:buClr>
                <a:srgbClr val="0D948F"/>
              </a:buClr>
            </a:pPr>
            <a:r>
              <a:rPr lang="en-US" altLang="en-US" dirty="0" smtClean="0"/>
              <a:t>Equipment and optimal placement of equipment</a:t>
            </a:r>
          </a:p>
          <a:p>
            <a:pPr marL="346075" indent="-346075">
              <a:spcBef>
                <a:spcPct val="0"/>
              </a:spcBef>
              <a:buClr>
                <a:srgbClr val="0D948F"/>
              </a:buClr>
            </a:pPr>
            <a:r>
              <a:rPr lang="en-US" altLang="en-US" dirty="0" smtClean="0"/>
              <a:t>Smoke protection methods for the patient and team members</a:t>
            </a:r>
          </a:p>
        </p:txBody>
      </p:sp>
      <p:sp>
        <p:nvSpPr>
          <p:cNvPr id="77827" name="Title 2"/>
          <p:cNvSpPr>
            <a:spLocks noGrp="1"/>
          </p:cNvSpPr>
          <p:nvPr>
            <p:ph type="title"/>
          </p:nvPr>
        </p:nvSpPr>
        <p:spPr>
          <a:xfrm>
            <a:off x="457200" y="274638"/>
            <a:ext cx="8229600" cy="944562"/>
          </a:xfrm>
        </p:spPr>
        <p:txBody>
          <a:bodyPr>
            <a:normAutofit/>
          </a:bodyPr>
          <a:lstStyle/>
          <a:p>
            <a:r>
              <a:rPr lang="en-US" altLang="en-US" sz="4000" dirty="0" smtClean="0"/>
              <a:t>Team Briefing</a:t>
            </a:r>
          </a:p>
        </p:txBody>
      </p:sp>
      <p:pic>
        <p:nvPicPr>
          <p:cNvPr id="77828" name="Picture 3" descr="debrief05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43200"/>
            <a:ext cx="37084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56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a:xfrm>
            <a:off x="457200" y="1828800"/>
            <a:ext cx="8077200" cy="4144963"/>
          </a:xfrm>
        </p:spPr>
        <p:txBody>
          <a:bodyPr/>
          <a:lstStyle/>
          <a:p>
            <a:pPr marL="339725" indent="-339725">
              <a:spcBef>
                <a:spcPct val="0"/>
              </a:spcBef>
              <a:spcAft>
                <a:spcPct val="0"/>
              </a:spcAft>
              <a:buClr>
                <a:srgbClr val="0D948F"/>
              </a:buClr>
            </a:pPr>
            <a:r>
              <a:rPr lang="en-US" altLang="en-US" dirty="0" smtClean="0"/>
              <a:t>Include PPE and respiratory protection/mask options</a:t>
            </a:r>
          </a:p>
          <a:p>
            <a:pPr marL="339725" indent="-339725">
              <a:spcBef>
                <a:spcPct val="0"/>
              </a:spcBef>
              <a:spcAft>
                <a:spcPct val="0"/>
              </a:spcAft>
              <a:buClr>
                <a:srgbClr val="0D948F"/>
              </a:buClr>
            </a:pPr>
            <a:r>
              <a:rPr lang="en-US" altLang="en-US" dirty="0" smtClean="0"/>
              <a:t>Type of smoke evacuation method being used</a:t>
            </a:r>
          </a:p>
          <a:p>
            <a:pPr marL="0" indent="0">
              <a:spcBef>
                <a:spcPct val="0"/>
              </a:spcBef>
              <a:spcAft>
                <a:spcPct val="0"/>
              </a:spcAft>
              <a:buClr>
                <a:srgbClr val="0D948F"/>
              </a:buClr>
              <a:buNone/>
            </a:pPr>
            <a:endParaRPr lang="en-US" altLang="en-US" dirty="0" smtClean="0"/>
          </a:p>
        </p:txBody>
      </p:sp>
      <p:sp>
        <p:nvSpPr>
          <p:cNvPr id="78851" name="Title 2"/>
          <p:cNvSpPr>
            <a:spLocks noGrp="1"/>
          </p:cNvSpPr>
          <p:nvPr>
            <p:ph type="title"/>
          </p:nvPr>
        </p:nvSpPr>
        <p:spPr>
          <a:xfrm>
            <a:off x="457200" y="274638"/>
            <a:ext cx="8229600" cy="944562"/>
          </a:xfrm>
        </p:spPr>
        <p:txBody>
          <a:bodyPr/>
          <a:lstStyle/>
          <a:p>
            <a:r>
              <a:rPr lang="en-US" altLang="en-US" dirty="0" smtClean="0"/>
              <a:t>Hand-Over Communication</a:t>
            </a:r>
          </a:p>
        </p:txBody>
      </p:sp>
      <p:pic>
        <p:nvPicPr>
          <p:cNvPr id="78852" name="Content Placeholder 3" descr="105smoke1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106" y="4240306"/>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1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p:txBody>
          <a:bodyPr/>
          <a:lstStyle/>
          <a:p>
            <a:pPr marL="346075" indent="-346075">
              <a:spcBef>
                <a:spcPct val="0"/>
              </a:spcBef>
              <a:buClr>
                <a:srgbClr val="0D948F"/>
              </a:buClr>
            </a:pPr>
            <a:r>
              <a:rPr lang="en-US" altLang="en-US" dirty="0" smtClean="0"/>
              <a:t>Use standard precautions when disposing of used smoke filter devices and other used smoke equipment.</a:t>
            </a:r>
          </a:p>
        </p:txBody>
      </p:sp>
      <p:sp>
        <p:nvSpPr>
          <p:cNvPr id="79875" name="Title 2"/>
          <p:cNvSpPr>
            <a:spLocks noGrp="1"/>
          </p:cNvSpPr>
          <p:nvPr>
            <p:ph type="title"/>
          </p:nvPr>
        </p:nvSpPr>
        <p:spPr>
          <a:xfrm>
            <a:off x="457200" y="274638"/>
            <a:ext cx="8229600" cy="944562"/>
          </a:xfrm>
        </p:spPr>
        <p:txBody>
          <a:bodyPr/>
          <a:lstStyle/>
          <a:p>
            <a:r>
              <a:rPr lang="en-US" altLang="en-US" dirty="0" smtClean="0"/>
              <a:t>Safe Handling</a:t>
            </a:r>
          </a:p>
        </p:txBody>
      </p:sp>
      <p:pic>
        <p:nvPicPr>
          <p:cNvPr id="798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352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08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3" descr="093smoke8.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2286000"/>
            <a:ext cx="3246281" cy="2163763"/>
          </a:xfrm>
        </p:spPr>
      </p:pic>
      <p:sp>
        <p:nvSpPr>
          <p:cNvPr id="80899" name="Title 2"/>
          <p:cNvSpPr>
            <a:spLocks noGrp="1"/>
          </p:cNvSpPr>
          <p:nvPr>
            <p:ph type="title"/>
          </p:nvPr>
        </p:nvSpPr>
        <p:spPr>
          <a:xfrm>
            <a:off x="457200" y="274638"/>
            <a:ext cx="8229600" cy="944562"/>
          </a:xfrm>
        </p:spPr>
        <p:txBody>
          <a:bodyPr/>
          <a:lstStyle/>
          <a:p>
            <a:r>
              <a:rPr lang="en-US" altLang="en-US" dirty="0" smtClean="0"/>
              <a:t>Documentation</a:t>
            </a:r>
          </a:p>
        </p:txBody>
      </p:sp>
      <p:sp>
        <p:nvSpPr>
          <p:cNvPr id="84996" name="Rectangle 4"/>
          <p:cNvSpPr>
            <a:spLocks noChangeArrowheads="1"/>
          </p:cNvSpPr>
          <p:nvPr/>
        </p:nvSpPr>
        <p:spPr bwMode="auto">
          <a:xfrm>
            <a:off x="4495800" y="3048000"/>
            <a:ext cx="4343400" cy="1570038"/>
          </a:xfrm>
          <a:prstGeom prst="rect">
            <a:avLst/>
          </a:prstGeom>
          <a:noFill/>
          <a:ln w="9525">
            <a:noFill/>
            <a:miter lim="800000"/>
            <a:headEnd/>
            <a:tailEnd/>
          </a:ln>
        </p:spPr>
        <p:txBody>
          <a:bodyPr>
            <a:spAutoFit/>
          </a:bodyPr>
          <a:lstStyle/>
          <a:p>
            <a:pPr>
              <a:defRPr/>
            </a:pPr>
            <a:r>
              <a:rPr lang="en-US" sz="3200" dirty="0">
                <a:latin typeface="+mn-lt"/>
                <a:cs typeface="Arial" charset="0"/>
              </a:rPr>
              <a:t>Relevant information about smoke evacuation and equipment used </a:t>
            </a:r>
          </a:p>
        </p:txBody>
      </p:sp>
    </p:spTree>
    <p:extLst>
      <p:ext uri="{BB962C8B-B14F-4D97-AF65-F5344CB8AC3E}">
        <p14:creationId xmlns:p14="http://schemas.microsoft.com/office/powerpoint/2010/main" val="2856076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a:xfrm>
            <a:off x="457200" y="274638"/>
            <a:ext cx="8229600" cy="944562"/>
          </a:xfrm>
        </p:spPr>
        <p:txBody>
          <a:bodyPr>
            <a:normAutofit/>
          </a:bodyPr>
          <a:lstStyle/>
          <a:p>
            <a:r>
              <a:rPr lang="en-US" altLang="en-US" sz="4000" dirty="0" smtClean="0"/>
              <a:t>Policies and Procedures</a:t>
            </a:r>
          </a:p>
        </p:txBody>
      </p:sp>
      <p:sp>
        <p:nvSpPr>
          <p:cNvPr id="87043" name="Content Placeholder 3"/>
          <p:cNvSpPr>
            <a:spLocks noGrp="1"/>
          </p:cNvSpPr>
          <p:nvPr>
            <p:ph idx="1"/>
          </p:nvPr>
        </p:nvSpPr>
        <p:spPr/>
        <p:txBody>
          <a:bodyPr/>
          <a:lstStyle/>
          <a:p>
            <a:pPr marL="346075" indent="-346075">
              <a:spcBef>
                <a:spcPct val="0"/>
              </a:spcBef>
              <a:buClr>
                <a:srgbClr val="0D948F"/>
              </a:buClr>
            </a:pPr>
            <a:r>
              <a:rPr lang="en-US" altLang="en-US" dirty="0" smtClean="0"/>
              <a:t>Address best practices for the patient and the perioperative team</a:t>
            </a:r>
          </a:p>
          <a:p>
            <a:pPr marL="346075" indent="-346075">
              <a:spcBef>
                <a:spcPct val="0"/>
              </a:spcBef>
              <a:buClr>
                <a:srgbClr val="0D948F"/>
              </a:buClr>
            </a:pPr>
            <a:r>
              <a:rPr lang="en-US" altLang="en-US" dirty="0" smtClean="0"/>
              <a:t>National regulatory and professional standards</a:t>
            </a:r>
          </a:p>
          <a:p>
            <a:pPr marL="346075" indent="-346075">
              <a:spcBef>
                <a:spcPct val="0"/>
              </a:spcBef>
              <a:buClr>
                <a:srgbClr val="0D948F"/>
              </a:buClr>
            </a:pPr>
            <a:r>
              <a:rPr lang="en-US" altLang="en-US" dirty="0" smtClean="0"/>
              <a:t>Credentials, competency, and training</a:t>
            </a:r>
          </a:p>
          <a:p>
            <a:pPr marL="346075" indent="-346075">
              <a:spcBef>
                <a:spcPct val="0"/>
              </a:spcBef>
              <a:buClr>
                <a:srgbClr val="0D948F"/>
              </a:buClr>
            </a:pPr>
            <a:r>
              <a:rPr lang="en-US" altLang="en-US" dirty="0" smtClean="0"/>
              <a:t>Equipment</a:t>
            </a:r>
          </a:p>
          <a:p>
            <a:pPr marL="346075" indent="-346075">
              <a:spcBef>
                <a:spcPct val="0"/>
              </a:spcBef>
              <a:buClr>
                <a:srgbClr val="0D948F"/>
              </a:buClr>
            </a:pPr>
            <a:r>
              <a:rPr lang="en-US" altLang="en-US" dirty="0" smtClean="0"/>
              <a:t>Operational guidelines</a:t>
            </a:r>
          </a:p>
          <a:p>
            <a:pPr marL="346075" indent="-346075">
              <a:spcBef>
                <a:spcPct val="0"/>
              </a:spcBef>
              <a:buClr>
                <a:srgbClr val="0D948F"/>
              </a:buClr>
            </a:pPr>
            <a:r>
              <a:rPr lang="en-US" altLang="en-US" dirty="0" smtClean="0"/>
              <a:t>Patient and health care worker incidents</a:t>
            </a:r>
          </a:p>
        </p:txBody>
      </p:sp>
    </p:spTree>
    <p:extLst>
      <p:ext uri="{BB962C8B-B14F-4D97-AF65-F5344CB8AC3E}">
        <p14:creationId xmlns:p14="http://schemas.microsoft.com/office/powerpoint/2010/main" val="869497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346075" indent="-346075">
              <a:spcBef>
                <a:spcPct val="0"/>
              </a:spcBef>
              <a:buClr>
                <a:srgbClr val="00877C"/>
              </a:buClr>
            </a:pPr>
            <a:r>
              <a:rPr lang="en-US" altLang="en-US" dirty="0" smtClean="0"/>
              <a:t>Surgical smoke compliance study 2009</a:t>
            </a:r>
          </a:p>
          <a:p>
            <a:pPr marL="346075" indent="-346075">
              <a:spcBef>
                <a:spcPct val="0"/>
              </a:spcBef>
              <a:buClr>
                <a:srgbClr val="00877C"/>
              </a:buClr>
              <a:buNone/>
            </a:pPr>
            <a:endParaRPr lang="en-US" altLang="en-US" dirty="0" smtClean="0"/>
          </a:p>
          <a:p>
            <a:pPr marL="346075" indent="-346075">
              <a:spcBef>
                <a:spcPct val="0"/>
              </a:spcBef>
              <a:buClr>
                <a:srgbClr val="00877C"/>
              </a:buClr>
            </a:pPr>
            <a:r>
              <a:rPr lang="en-US" altLang="en-US" dirty="0" smtClean="0"/>
              <a:t>To identify key indicators of compliance with surgical smoke evacuation recommendations</a:t>
            </a:r>
          </a:p>
          <a:p>
            <a:pPr>
              <a:spcBef>
                <a:spcPct val="0"/>
              </a:spcBef>
              <a:buFont typeface="Arial" panose="020B0604020202020204" pitchFamily="34" charset="0"/>
              <a:buNone/>
            </a:pPr>
            <a:endParaRPr lang="en-US" altLang="en-US" sz="1600" dirty="0" smtClean="0"/>
          </a:p>
          <a:p>
            <a:pPr>
              <a:spcBef>
                <a:spcPct val="0"/>
              </a:spcBef>
            </a:pPr>
            <a:endParaRPr lang="en-US" altLang="en-US" dirty="0" smtClean="0"/>
          </a:p>
          <a:p>
            <a:pPr>
              <a:spcBef>
                <a:spcPct val="0"/>
              </a:spcBef>
            </a:pPr>
            <a:endParaRPr lang="en-US" altLang="en-US" dirty="0" smtClean="0"/>
          </a:p>
        </p:txBody>
      </p:sp>
      <p:sp>
        <p:nvSpPr>
          <p:cNvPr id="28675" name="Title 2"/>
          <p:cNvSpPr>
            <a:spLocks noGrp="1"/>
          </p:cNvSpPr>
          <p:nvPr>
            <p:ph type="title"/>
          </p:nvPr>
        </p:nvSpPr>
        <p:spPr/>
        <p:txBody>
          <a:bodyPr>
            <a:normAutofit fontScale="90000"/>
          </a:bodyPr>
          <a:lstStyle/>
          <a:p>
            <a:r>
              <a:rPr lang="en-US" altLang="en-US" sz="4000" dirty="0" smtClean="0"/>
              <a:t>Smoke Evacuation:</a:t>
            </a:r>
            <a:br>
              <a:rPr lang="en-US" altLang="en-US" sz="4000" dirty="0" smtClean="0"/>
            </a:br>
            <a:r>
              <a:rPr lang="en-US" altLang="en-US" sz="4000" dirty="0" smtClean="0"/>
              <a:t>Compliance Study</a:t>
            </a:r>
          </a:p>
        </p:txBody>
      </p:sp>
    </p:spTree>
    <p:extLst>
      <p:ext uri="{BB962C8B-B14F-4D97-AF65-F5344CB8AC3E}">
        <p14:creationId xmlns:p14="http://schemas.microsoft.com/office/powerpoint/2010/main" val="3574905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228600" y="1006475"/>
            <a:ext cx="2590800" cy="174787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9699" name="Oval 3"/>
          <p:cNvSpPr>
            <a:spLocks noChangeArrowheads="1"/>
          </p:cNvSpPr>
          <p:nvPr/>
        </p:nvSpPr>
        <p:spPr bwMode="auto">
          <a:xfrm>
            <a:off x="3200400" y="990600"/>
            <a:ext cx="2590800" cy="17684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9700" name="Oval 4"/>
          <p:cNvSpPr>
            <a:spLocks noChangeArrowheads="1"/>
          </p:cNvSpPr>
          <p:nvPr/>
        </p:nvSpPr>
        <p:spPr bwMode="auto">
          <a:xfrm>
            <a:off x="6248400" y="1006475"/>
            <a:ext cx="2590800" cy="165978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9701" name="Text Box 5"/>
          <p:cNvSpPr txBox="1">
            <a:spLocks noChangeArrowheads="1"/>
          </p:cNvSpPr>
          <p:nvPr/>
        </p:nvSpPr>
        <p:spPr bwMode="auto">
          <a:xfrm>
            <a:off x="533400" y="1235075"/>
            <a:ext cx="1981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dirty="0"/>
              <a:t>Individual Innovativeness Characteristics</a:t>
            </a:r>
          </a:p>
          <a:p>
            <a:pPr algn="ctr" eaLnBrk="1" hangingPunct="1">
              <a:spcBef>
                <a:spcPct val="50000"/>
              </a:spcBef>
            </a:pPr>
            <a:r>
              <a:rPr lang="en-US" altLang="en-US" sz="1200" b="1" dirty="0"/>
              <a:t>(Perioperative nurse characteristics)</a:t>
            </a:r>
          </a:p>
        </p:txBody>
      </p:sp>
      <p:sp>
        <p:nvSpPr>
          <p:cNvPr id="29702" name="Text Box 6"/>
          <p:cNvSpPr txBox="1">
            <a:spLocks noChangeArrowheads="1"/>
          </p:cNvSpPr>
          <p:nvPr/>
        </p:nvSpPr>
        <p:spPr bwMode="auto">
          <a:xfrm>
            <a:off x="3082413" y="1235075"/>
            <a:ext cx="2861187" cy="110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dirty="0"/>
              <a:t>Perceptions of </a:t>
            </a:r>
            <a:br>
              <a:rPr lang="en-US" altLang="en-US" b="1" dirty="0"/>
            </a:br>
            <a:r>
              <a:rPr lang="en-US" altLang="en-US" b="1" dirty="0"/>
              <a:t>Attributes</a:t>
            </a:r>
          </a:p>
          <a:p>
            <a:pPr algn="ctr" eaLnBrk="1" hangingPunct="1">
              <a:spcBef>
                <a:spcPct val="50000"/>
              </a:spcBef>
            </a:pPr>
            <a:r>
              <a:rPr lang="en-US" altLang="en-US" sz="1200" b="1" dirty="0"/>
              <a:t>(Nurses’ perceptions of smoke evacuation recommendations)</a:t>
            </a:r>
          </a:p>
        </p:txBody>
      </p:sp>
      <p:sp>
        <p:nvSpPr>
          <p:cNvPr id="29703" name="Text Box 7"/>
          <p:cNvSpPr txBox="1">
            <a:spLocks noChangeArrowheads="1"/>
          </p:cNvSpPr>
          <p:nvPr/>
        </p:nvSpPr>
        <p:spPr bwMode="auto">
          <a:xfrm>
            <a:off x="6553200" y="1235075"/>
            <a:ext cx="1981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dirty="0"/>
              <a:t>Organization Innovativeness Characteristics</a:t>
            </a:r>
          </a:p>
          <a:p>
            <a:pPr algn="ctr" eaLnBrk="1" hangingPunct="1">
              <a:spcBef>
                <a:spcPct val="50000"/>
              </a:spcBef>
            </a:pPr>
            <a:r>
              <a:rPr lang="en-US" altLang="en-US" sz="1200" b="1" dirty="0"/>
              <a:t>(Organization’s characteristics)</a:t>
            </a:r>
          </a:p>
        </p:txBody>
      </p:sp>
      <p:sp>
        <p:nvSpPr>
          <p:cNvPr id="29704" name="Line 8"/>
          <p:cNvSpPr>
            <a:spLocks noChangeShapeType="1"/>
          </p:cNvSpPr>
          <p:nvPr/>
        </p:nvSpPr>
        <p:spPr bwMode="auto">
          <a:xfrm rot="120000">
            <a:off x="4482792" y="2926080"/>
            <a:ext cx="76201" cy="207401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05" name="Line 9"/>
          <p:cNvSpPr>
            <a:spLocks noChangeShapeType="1"/>
          </p:cNvSpPr>
          <p:nvPr/>
        </p:nvSpPr>
        <p:spPr bwMode="auto">
          <a:xfrm flipH="1">
            <a:off x="4800599" y="2894861"/>
            <a:ext cx="2380785" cy="215021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06" name="Line 10"/>
          <p:cNvSpPr>
            <a:spLocks noChangeShapeType="1"/>
          </p:cNvSpPr>
          <p:nvPr/>
        </p:nvSpPr>
        <p:spPr bwMode="auto">
          <a:xfrm>
            <a:off x="1905000" y="2911475"/>
            <a:ext cx="2286000" cy="213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707" name="AutoShape 11"/>
          <p:cNvSpPr>
            <a:spLocks noChangeArrowheads="1"/>
          </p:cNvSpPr>
          <p:nvPr/>
        </p:nvSpPr>
        <p:spPr bwMode="auto">
          <a:xfrm>
            <a:off x="3962400" y="5121275"/>
            <a:ext cx="1143000" cy="381000"/>
          </a:xfrm>
          <a:prstGeom prst="downArrowCallout">
            <a:avLst>
              <a:gd name="adj1" fmla="val 75000"/>
              <a:gd name="adj2" fmla="val 75000"/>
              <a:gd name="adj3" fmla="val 16667"/>
              <a:gd name="adj4" fmla="val 6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9708" name="AutoShape 12"/>
          <p:cNvSpPr>
            <a:spLocks noChangeArrowheads="1"/>
          </p:cNvSpPr>
          <p:nvPr/>
        </p:nvSpPr>
        <p:spPr bwMode="auto">
          <a:xfrm>
            <a:off x="1752600" y="5578475"/>
            <a:ext cx="5638800" cy="304800"/>
          </a:xfrm>
          <a:prstGeom prst="leftRightArrow">
            <a:avLst>
              <a:gd name="adj1" fmla="val 50000"/>
              <a:gd name="adj2" fmla="val 37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9709" name="Text Box 13"/>
          <p:cNvSpPr txBox="1">
            <a:spLocks noChangeArrowheads="1"/>
          </p:cNvSpPr>
          <p:nvPr/>
        </p:nvSpPr>
        <p:spPr bwMode="auto">
          <a:xfrm>
            <a:off x="304800" y="542607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a:t>No compliance</a:t>
            </a:r>
          </a:p>
        </p:txBody>
      </p:sp>
      <p:sp>
        <p:nvSpPr>
          <p:cNvPr id="29710" name="Text Box 14"/>
          <p:cNvSpPr txBox="1">
            <a:spLocks noChangeArrowheads="1"/>
          </p:cNvSpPr>
          <p:nvPr/>
        </p:nvSpPr>
        <p:spPr bwMode="auto">
          <a:xfrm>
            <a:off x="7467600" y="5426075"/>
            <a:ext cx="1371600" cy="581025"/>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a:t>Full compliance</a:t>
            </a:r>
          </a:p>
        </p:txBody>
      </p:sp>
      <p:sp>
        <p:nvSpPr>
          <p:cNvPr id="29711" name="Text Box 15"/>
          <p:cNvSpPr txBox="1">
            <a:spLocks noChangeArrowheads="1"/>
          </p:cNvSpPr>
          <p:nvPr/>
        </p:nvSpPr>
        <p:spPr bwMode="auto">
          <a:xfrm>
            <a:off x="838200" y="2835275"/>
            <a:ext cx="2971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dirty="0"/>
              <a:t>Age</a:t>
            </a:r>
          </a:p>
          <a:p>
            <a:pPr eaLnBrk="1" hangingPunct="1">
              <a:spcBef>
                <a:spcPct val="50000"/>
              </a:spcBef>
            </a:pPr>
            <a:r>
              <a:rPr lang="en-US" altLang="en-US" sz="1200" b="1" dirty="0"/>
              <a:t>Education level</a:t>
            </a:r>
          </a:p>
          <a:p>
            <a:pPr eaLnBrk="1" hangingPunct="1">
              <a:spcBef>
                <a:spcPct val="50000"/>
              </a:spcBef>
            </a:pPr>
            <a:r>
              <a:rPr lang="en-US" altLang="en-US" sz="1200" b="1" dirty="0"/>
              <a:t>Experience</a:t>
            </a:r>
          </a:p>
          <a:p>
            <a:pPr eaLnBrk="1" hangingPunct="1">
              <a:spcBef>
                <a:spcPct val="50000"/>
              </a:spcBef>
            </a:pPr>
            <a:r>
              <a:rPr lang="en-US" altLang="en-US" sz="1200" b="1" dirty="0"/>
              <a:t>Knowledge</a:t>
            </a:r>
          </a:p>
          <a:p>
            <a:pPr eaLnBrk="1" hangingPunct="1">
              <a:spcBef>
                <a:spcPct val="50000"/>
              </a:spcBef>
            </a:pPr>
            <a:r>
              <a:rPr lang="en-US" altLang="en-US" sz="1200" b="1" dirty="0"/>
              <a:t>Training</a:t>
            </a:r>
          </a:p>
          <a:p>
            <a:pPr eaLnBrk="1" hangingPunct="1">
              <a:spcBef>
                <a:spcPct val="50000"/>
              </a:spcBef>
            </a:pPr>
            <a:r>
              <a:rPr lang="en-US" altLang="en-US" sz="1200" b="1" dirty="0"/>
              <a:t>Presence of respiratory problems</a:t>
            </a:r>
          </a:p>
        </p:txBody>
      </p:sp>
      <p:sp>
        <p:nvSpPr>
          <p:cNvPr id="29712" name="Text Box 16"/>
          <p:cNvSpPr txBox="1">
            <a:spLocks noChangeArrowheads="1"/>
          </p:cNvSpPr>
          <p:nvPr/>
        </p:nvSpPr>
        <p:spPr bwMode="auto">
          <a:xfrm>
            <a:off x="4572000" y="2835275"/>
            <a:ext cx="2057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dirty="0"/>
              <a:t>Relative </a:t>
            </a:r>
            <a:r>
              <a:rPr lang="en-US" altLang="en-US" sz="1200" b="1" dirty="0" smtClean="0"/>
              <a:t>advantage</a:t>
            </a:r>
            <a:endParaRPr lang="en-US" altLang="en-US" sz="1200" b="1" dirty="0"/>
          </a:p>
          <a:p>
            <a:pPr eaLnBrk="1" hangingPunct="1">
              <a:spcBef>
                <a:spcPct val="50000"/>
              </a:spcBef>
            </a:pPr>
            <a:r>
              <a:rPr lang="en-US" altLang="en-US" sz="1200" b="1" dirty="0"/>
              <a:t>Compatibility</a:t>
            </a:r>
          </a:p>
          <a:p>
            <a:pPr eaLnBrk="1" hangingPunct="1">
              <a:spcBef>
                <a:spcPct val="50000"/>
              </a:spcBef>
            </a:pPr>
            <a:r>
              <a:rPr lang="en-US" altLang="en-US" sz="1200" b="1" dirty="0"/>
              <a:t>Complexity</a:t>
            </a:r>
          </a:p>
          <a:p>
            <a:pPr eaLnBrk="1" hangingPunct="1">
              <a:spcBef>
                <a:spcPct val="50000"/>
              </a:spcBef>
            </a:pPr>
            <a:r>
              <a:rPr lang="en-US" altLang="en-US" sz="1200" b="1" dirty="0"/>
              <a:t>Trialability</a:t>
            </a:r>
          </a:p>
          <a:p>
            <a:pPr eaLnBrk="1" hangingPunct="1">
              <a:spcBef>
                <a:spcPct val="50000"/>
              </a:spcBef>
            </a:pPr>
            <a:r>
              <a:rPr lang="en-US" altLang="en-US" sz="1200" b="1" dirty="0"/>
              <a:t>Observability</a:t>
            </a:r>
          </a:p>
          <a:p>
            <a:pPr eaLnBrk="1" hangingPunct="1">
              <a:spcBef>
                <a:spcPct val="50000"/>
              </a:spcBef>
            </a:pPr>
            <a:r>
              <a:rPr lang="en-US" altLang="en-US" sz="1200" b="1" dirty="0"/>
              <a:t>Barriers to practice</a:t>
            </a:r>
          </a:p>
        </p:txBody>
      </p:sp>
      <p:sp>
        <p:nvSpPr>
          <p:cNvPr id="29713" name="Text Box 17"/>
          <p:cNvSpPr txBox="1">
            <a:spLocks noChangeArrowheads="1"/>
          </p:cNvSpPr>
          <p:nvPr/>
        </p:nvSpPr>
        <p:spPr bwMode="auto">
          <a:xfrm>
            <a:off x="7177665" y="2815838"/>
            <a:ext cx="18288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dirty="0"/>
              <a:t>Descriptors (locale, type)</a:t>
            </a:r>
          </a:p>
          <a:p>
            <a:pPr eaLnBrk="1" hangingPunct="1">
              <a:spcBef>
                <a:spcPct val="50000"/>
              </a:spcBef>
            </a:pPr>
            <a:r>
              <a:rPr lang="en-US" altLang="en-US" sz="1200" b="1" dirty="0"/>
              <a:t>Size</a:t>
            </a:r>
          </a:p>
          <a:p>
            <a:pPr eaLnBrk="1" hangingPunct="1">
              <a:spcBef>
                <a:spcPct val="50000"/>
              </a:spcBef>
            </a:pPr>
            <a:r>
              <a:rPr lang="en-US" altLang="en-US" sz="1200" b="1" dirty="0"/>
              <a:t>Complexity</a:t>
            </a:r>
          </a:p>
          <a:p>
            <a:pPr eaLnBrk="1" hangingPunct="1">
              <a:spcBef>
                <a:spcPct val="50000"/>
              </a:spcBef>
            </a:pPr>
            <a:r>
              <a:rPr lang="en-US" altLang="en-US" sz="1200" b="1" dirty="0"/>
              <a:t>Formalization</a:t>
            </a:r>
          </a:p>
          <a:p>
            <a:pPr eaLnBrk="1" hangingPunct="1">
              <a:spcBef>
                <a:spcPct val="50000"/>
              </a:spcBef>
            </a:pPr>
            <a:r>
              <a:rPr lang="en-US" altLang="en-US" sz="1200" b="1" dirty="0"/>
              <a:t>Interconnectedness</a:t>
            </a:r>
          </a:p>
          <a:p>
            <a:pPr eaLnBrk="1" hangingPunct="1">
              <a:spcBef>
                <a:spcPct val="50000"/>
              </a:spcBef>
            </a:pPr>
            <a:r>
              <a:rPr lang="en-US" altLang="en-US" sz="1200" b="1" dirty="0"/>
              <a:t>Leadership support</a:t>
            </a:r>
          </a:p>
          <a:p>
            <a:pPr eaLnBrk="1" hangingPunct="1">
              <a:spcBef>
                <a:spcPct val="50000"/>
              </a:spcBef>
            </a:pPr>
            <a:r>
              <a:rPr lang="en-US" altLang="en-US" sz="1200" b="1" dirty="0"/>
              <a:t>Barriers to practice</a:t>
            </a:r>
          </a:p>
        </p:txBody>
      </p:sp>
      <p:sp>
        <p:nvSpPr>
          <p:cNvPr id="29714" name="Text Box 18"/>
          <p:cNvSpPr txBox="1">
            <a:spLocks noChangeArrowheads="1"/>
          </p:cNvSpPr>
          <p:nvPr/>
        </p:nvSpPr>
        <p:spPr bwMode="auto">
          <a:xfrm>
            <a:off x="2971800" y="5883275"/>
            <a:ext cx="3429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b="1" dirty="0"/>
              <a:t>Compliance with research-based smoke evacuation recommendations</a:t>
            </a:r>
          </a:p>
        </p:txBody>
      </p:sp>
      <p:sp>
        <p:nvSpPr>
          <p:cNvPr id="29715" name="Rectangle 19"/>
          <p:cNvSpPr>
            <a:spLocks noGrp="1" noChangeArrowheads="1"/>
          </p:cNvSpPr>
          <p:nvPr>
            <p:ph type="title"/>
          </p:nvPr>
        </p:nvSpPr>
        <p:spPr>
          <a:xfrm>
            <a:off x="381000" y="0"/>
            <a:ext cx="8763000" cy="990600"/>
          </a:xfrm>
        </p:spPr>
        <p:txBody>
          <a:bodyPr>
            <a:normAutofit/>
          </a:bodyPr>
          <a:lstStyle/>
          <a:p>
            <a:pPr eaLnBrk="1" hangingPunct="1"/>
            <a:r>
              <a:rPr lang="en-US" altLang="en-US" sz="2400" b="1" dirty="0" smtClean="0"/>
              <a:t>Smoke Evacuation Compliance Study: Compliance Model*</a:t>
            </a:r>
          </a:p>
        </p:txBody>
      </p:sp>
      <p:sp>
        <p:nvSpPr>
          <p:cNvPr id="29716" name="TextBox 19"/>
          <p:cNvSpPr txBox="1">
            <a:spLocks noChangeArrowheads="1"/>
          </p:cNvSpPr>
          <p:nvPr/>
        </p:nvSpPr>
        <p:spPr bwMode="auto">
          <a:xfrm>
            <a:off x="0" y="6596523"/>
            <a:ext cx="868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 Based on Roger’s Diffusion of Innovations model. Reprinted with permission from Kay Ball, PhD, RN, CNOR, FAAN.</a:t>
            </a:r>
          </a:p>
        </p:txBody>
      </p:sp>
    </p:spTree>
    <p:extLst>
      <p:ext uri="{BB962C8B-B14F-4D97-AF65-F5344CB8AC3E}">
        <p14:creationId xmlns:p14="http://schemas.microsoft.com/office/powerpoint/2010/main" val="100127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a:spcBef>
                <a:spcPct val="0"/>
              </a:spcBef>
              <a:buFont typeface="Arial" panose="020B0604020202020204" pitchFamily="34" charset="0"/>
              <a:buNone/>
            </a:pPr>
            <a:r>
              <a:rPr lang="en-US" altLang="en-US" dirty="0" smtClean="0"/>
              <a:t>Key indicators of compliance</a:t>
            </a:r>
          </a:p>
          <a:p>
            <a:pPr marL="346075" indent="-346075">
              <a:spcBef>
                <a:spcPct val="0"/>
              </a:spcBef>
              <a:buClr>
                <a:srgbClr val="00877C"/>
              </a:buClr>
            </a:pPr>
            <a:r>
              <a:rPr lang="en-US" altLang="en-US" dirty="0" smtClean="0"/>
              <a:t>Education</a:t>
            </a:r>
          </a:p>
          <a:p>
            <a:pPr marL="346075" indent="-346075">
              <a:spcBef>
                <a:spcPct val="0"/>
              </a:spcBef>
              <a:buClr>
                <a:srgbClr val="00877C"/>
              </a:buClr>
            </a:pPr>
            <a:r>
              <a:rPr lang="en-US" altLang="en-US" dirty="0" smtClean="0"/>
              <a:t>Leadership support</a:t>
            </a:r>
          </a:p>
          <a:p>
            <a:pPr marL="346075" indent="-346075">
              <a:spcBef>
                <a:spcPct val="0"/>
              </a:spcBef>
              <a:buClr>
                <a:srgbClr val="00877C"/>
              </a:buClr>
            </a:pPr>
            <a:r>
              <a:rPr lang="en-US" altLang="en-US" dirty="0" smtClean="0"/>
              <a:t>Easy to follow policies</a:t>
            </a:r>
          </a:p>
          <a:p>
            <a:pPr marL="346075" indent="-346075">
              <a:spcBef>
                <a:spcPct val="0"/>
              </a:spcBef>
              <a:buClr>
                <a:srgbClr val="00877C"/>
              </a:buClr>
            </a:pPr>
            <a:r>
              <a:rPr lang="en-US" altLang="en-US" dirty="0" smtClean="0"/>
              <a:t>Regular internal collaboration</a:t>
            </a:r>
          </a:p>
        </p:txBody>
      </p:sp>
      <p:sp>
        <p:nvSpPr>
          <p:cNvPr id="30723" name="Title 2"/>
          <p:cNvSpPr>
            <a:spLocks noGrp="1"/>
          </p:cNvSpPr>
          <p:nvPr>
            <p:ph type="title"/>
          </p:nvPr>
        </p:nvSpPr>
        <p:spPr/>
        <p:txBody>
          <a:bodyPr>
            <a:normAutofit/>
          </a:bodyPr>
          <a:lstStyle/>
          <a:p>
            <a:r>
              <a:rPr lang="en-US" altLang="en-US" dirty="0" smtClean="0"/>
              <a:t>Smoke Evacuation Compliance Study</a:t>
            </a:r>
          </a:p>
        </p:txBody>
      </p:sp>
    </p:spTree>
    <p:extLst>
      <p:ext uri="{BB962C8B-B14F-4D97-AF65-F5344CB8AC3E}">
        <p14:creationId xmlns:p14="http://schemas.microsoft.com/office/powerpoint/2010/main" val="3920815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This tool kit contains five slide decks related to the management of surgical smoke in the perioperative setting. We recommend that you review the slide decks in order. </a:t>
            </a:r>
            <a:r>
              <a:rPr lang="en-US" dirty="0" smtClean="0">
                <a:solidFill>
                  <a:srgbClr val="0D948F"/>
                </a:solidFill>
              </a:rPr>
              <a:t>This is Part V.</a:t>
            </a:r>
          </a:p>
          <a:p>
            <a:pPr marL="0" indent="0">
              <a:buNone/>
            </a:pPr>
            <a:endParaRPr lang="en-US" sz="1600" dirty="0" smtClean="0"/>
          </a:p>
          <a:p>
            <a:pPr marL="346075" indent="-346075">
              <a:spcBef>
                <a:spcPts val="0"/>
              </a:spcBef>
              <a:buClr>
                <a:srgbClr val="0D948F"/>
              </a:buClr>
            </a:pPr>
            <a:r>
              <a:rPr lang="en-US" dirty="0" smtClean="0"/>
              <a:t>Part I:  Introduction to Surgical Smoke </a:t>
            </a:r>
          </a:p>
          <a:p>
            <a:pPr marL="346075" indent="-346075">
              <a:spcBef>
                <a:spcPts val="0"/>
              </a:spcBef>
              <a:buClr>
                <a:srgbClr val="0D948F"/>
              </a:buClr>
            </a:pPr>
            <a:r>
              <a:rPr lang="en-US" dirty="0" smtClean="0"/>
              <a:t>Part II: Hazards of Surgical Smoke</a:t>
            </a:r>
          </a:p>
          <a:p>
            <a:pPr marL="346075" indent="-346075">
              <a:spcBef>
                <a:spcPts val="0"/>
              </a:spcBef>
              <a:buClr>
                <a:srgbClr val="0D948F"/>
              </a:buClr>
            </a:pPr>
            <a:r>
              <a:rPr lang="en-US" dirty="0" smtClean="0"/>
              <a:t>Part III: </a:t>
            </a:r>
            <a:r>
              <a:rPr lang="en-US" dirty="0"/>
              <a:t>An Overview of </a:t>
            </a:r>
            <a:r>
              <a:rPr lang="en-US" altLang="en-US" dirty="0"/>
              <a:t>Health Care Regulations, Standards, and Guidelines Related to Surgical Smoke</a:t>
            </a:r>
          </a:p>
          <a:p>
            <a:pPr marL="346075" indent="-346075">
              <a:spcBef>
                <a:spcPts val="0"/>
              </a:spcBef>
              <a:buClr>
                <a:srgbClr val="0D948F"/>
              </a:buClr>
            </a:pPr>
            <a:r>
              <a:rPr lang="en-US" dirty="0" smtClean="0"/>
              <a:t>Part IV: </a:t>
            </a:r>
            <a:r>
              <a:rPr lang="en-US" altLang="en-US" dirty="0" smtClean="0"/>
              <a:t>Smoke </a:t>
            </a:r>
            <a:r>
              <a:rPr lang="en-US" altLang="en-US" dirty="0"/>
              <a:t>Evacuation </a:t>
            </a:r>
            <a:r>
              <a:rPr lang="en-US" altLang="en-US" dirty="0" smtClean="0"/>
              <a:t>in </a:t>
            </a:r>
            <a:r>
              <a:rPr lang="en-US" altLang="en-US" dirty="0"/>
              <a:t>the Perioperative Setting</a:t>
            </a:r>
          </a:p>
          <a:p>
            <a:pPr marL="346075" indent="-346075">
              <a:spcBef>
                <a:spcPts val="0"/>
              </a:spcBef>
              <a:buClr>
                <a:srgbClr val="0D948F"/>
              </a:buClr>
            </a:pPr>
            <a:r>
              <a:rPr lang="en-US" dirty="0">
                <a:solidFill>
                  <a:srgbClr val="4AB4BF"/>
                </a:solidFill>
              </a:rPr>
              <a:t>Part V:  Additional Perioperative Nursing Care</a:t>
            </a:r>
          </a:p>
          <a:p>
            <a:pPr>
              <a:buClr>
                <a:srgbClr val="0D948F"/>
              </a:buClr>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Instructions to the Learner</a:t>
            </a:r>
            <a:endParaRPr lang="en-US" dirty="0"/>
          </a:p>
        </p:txBody>
      </p:sp>
    </p:spTree>
    <p:extLst>
      <p:ext uri="{BB962C8B-B14F-4D97-AF65-F5344CB8AC3E}">
        <p14:creationId xmlns:p14="http://schemas.microsoft.com/office/powerpoint/2010/main" val="3671874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marL="339725" indent="-339725">
              <a:spcBef>
                <a:spcPct val="0"/>
              </a:spcBef>
              <a:buClr>
                <a:srgbClr val="00877C"/>
              </a:buClr>
            </a:pPr>
            <a:r>
              <a:rPr lang="en-US" altLang="en-US" dirty="0" smtClean="0"/>
              <a:t>November 2010</a:t>
            </a:r>
          </a:p>
          <a:p>
            <a:pPr marL="339725" indent="-339725">
              <a:spcBef>
                <a:spcPct val="0"/>
              </a:spcBef>
              <a:buClr>
                <a:srgbClr val="00877C"/>
              </a:buClr>
            </a:pPr>
            <a:r>
              <a:rPr lang="en-US" altLang="en-US" dirty="0" smtClean="0"/>
              <a:t>Survey e-mailed to current, active members of AORN</a:t>
            </a:r>
          </a:p>
          <a:p>
            <a:pPr marL="339725" indent="-339725">
              <a:spcBef>
                <a:spcPct val="0"/>
              </a:spcBef>
              <a:buClr>
                <a:srgbClr val="00877C"/>
              </a:buClr>
            </a:pPr>
            <a:r>
              <a:rPr lang="en-US" altLang="en-US" dirty="0" smtClean="0"/>
              <a:t>North American health care facilities </a:t>
            </a:r>
          </a:p>
          <a:p>
            <a:pPr marL="339725" indent="-339725">
              <a:spcBef>
                <a:spcPct val="0"/>
              </a:spcBef>
              <a:buClr>
                <a:srgbClr val="00877C"/>
              </a:buClr>
            </a:pPr>
            <a:r>
              <a:rPr lang="en-US" altLang="en-US" dirty="0" smtClean="0"/>
              <a:t>1,356 responses/10,000 emailed requests</a:t>
            </a:r>
          </a:p>
          <a:p>
            <a:pPr marL="339725" indent="-339725">
              <a:spcBef>
                <a:spcPct val="0"/>
              </a:spcBef>
              <a:buClr>
                <a:srgbClr val="00877C"/>
              </a:buClr>
            </a:pPr>
            <a:r>
              <a:rPr lang="en-US" altLang="en-US" dirty="0" smtClean="0"/>
              <a:t>Compared findings from 2007 similar study</a:t>
            </a:r>
          </a:p>
        </p:txBody>
      </p:sp>
      <p:sp>
        <p:nvSpPr>
          <p:cNvPr id="31747" name="Title 2"/>
          <p:cNvSpPr>
            <a:spLocks noGrp="1"/>
          </p:cNvSpPr>
          <p:nvPr>
            <p:ph type="title"/>
          </p:nvPr>
        </p:nvSpPr>
        <p:spPr/>
        <p:txBody>
          <a:bodyPr/>
          <a:lstStyle/>
          <a:p>
            <a:r>
              <a:rPr lang="en-US" altLang="en-US" dirty="0" smtClean="0"/>
              <a:t>Perioperative RN Survey</a:t>
            </a:r>
          </a:p>
        </p:txBody>
      </p:sp>
    </p:spTree>
    <p:extLst>
      <p:ext uri="{BB962C8B-B14F-4D97-AF65-F5344CB8AC3E}">
        <p14:creationId xmlns:p14="http://schemas.microsoft.com/office/powerpoint/2010/main" val="312068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1600200"/>
            <a:ext cx="8077200" cy="4343400"/>
          </a:xfrm>
        </p:spPr>
        <p:txBody>
          <a:bodyPr/>
          <a:lstStyle/>
          <a:p>
            <a:pPr marL="346075" indent="-346075">
              <a:spcBef>
                <a:spcPct val="0"/>
              </a:spcBef>
              <a:buClr>
                <a:srgbClr val="00877C"/>
              </a:buClr>
            </a:pPr>
            <a:r>
              <a:rPr lang="en-US" altLang="en-US" sz="2400" dirty="0" smtClean="0"/>
              <a:t>The use of wall suction during laser procedures (excepting laser hair removal and LASIK) is similar to that for electrosurgery, electrocautery, diathermy, or ultrasonic scalpel procedures.</a:t>
            </a:r>
          </a:p>
          <a:p>
            <a:pPr marL="346075" indent="-346075">
              <a:spcBef>
                <a:spcPct val="0"/>
              </a:spcBef>
              <a:buClr>
                <a:srgbClr val="00877C"/>
              </a:buClr>
            </a:pPr>
            <a:r>
              <a:rPr lang="en-US" altLang="en-US" sz="2400" dirty="0" smtClean="0"/>
              <a:t>There is a lower incidence of smoke evacuator use than wall suction use.</a:t>
            </a:r>
          </a:p>
          <a:p>
            <a:pPr marL="346075" indent="-346075">
              <a:spcBef>
                <a:spcPct val="0"/>
              </a:spcBef>
              <a:buClr>
                <a:srgbClr val="00877C"/>
              </a:buClr>
            </a:pPr>
            <a:r>
              <a:rPr lang="en-US" altLang="en-US" sz="2400" dirty="0" smtClean="0"/>
              <a:t>The smoke evacuator use rates did not change significantly between 2007 and 2010.</a:t>
            </a:r>
          </a:p>
          <a:p>
            <a:pPr marL="346075" indent="-346075">
              <a:spcBef>
                <a:spcPct val="0"/>
              </a:spcBef>
              <a:buClr>
                <a:srgbClr val="00877C"/>
              </a:buClr>
            </a:pPr>
            <a:r>
              <a:rPr lang="en-US" altLang="en-US" sz="2400" dirty="0" smtClean="0"/>
              <a:t>Few facilities routinely used effective respiratory protection for surgical smoke.</a:t>
            </a:r>
          </a:p>
        </p:txBody>
      </p:sp>
      <p:sp>
        <p:nvSpPr>
          <p:cNvPr id="32771" name="Title 2"/>
          <p:cNvSpPr>
            <a:spLocks noGrp="1"/>
          </p:cNvSpPr>
          <p:nvPr>
            <p:ph type="title"/>
          </p:nvPr>
        </p:nvSpPr>
        <p:spPr>
          <a:xfrm>
            <a:off x="457200" y="655638"/>
            <a:ext cx="7315200" cy="944562"/>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smtClean="0"/>
              <a:t>Perioperative RN Survey:</a:t>
            </a:r>
            <a:br>
              <a:rPr lang="en-US" altLang="en-US" dirty="0" smtClean="0"/>
            </a:br>
            <a:r>
              <a:rPr lang="en-US" altLang="en-US" dirty="0" smtClean="0"/>
              <a:t>Study Findings</a:t>
            </a:r>
            <a:br>
              <a:rPr lang="en-US" altLang="en-US" dirty="0" smtClean="0"/>
            </a:br>
            <a:endParaRPr lang="en-US" altLang="en-US" sz="2400" dirty="0" smtClean="0"/>
          </a:p>
        </p:txBody>
      </p:sp>
    </p:spTree>
    <p:extLst>
      <p:ext uri="{BB962C8B-B14F-4D97-AF65-F5344CB8AC3E}">
        <p14:creationId xmlns:p14="http://schemas.microsoft.com/office/powerpoint/2010/main" val="913099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262467" y="1524000"/>
            <a:ext cx="8619066" cy="4796118"/>
          </a:xfrm>
        </p:spPr>
        <p:txBody>
          <a:bodyPr>
            <a:normAutofit/>
          </a:bodyPr>
          <a:lstStyle/>
          <a:p>
            <a:pPr marL="346075" lvl="0" indent="-346075">
              <a:buClr>
                <a:srgbClr val="00877C"/>
              </a:buClr>
            </a:pPr>
            <a:r>
              <a:rPr lang="en-US" sz="3200" dirty="0"/>
              <a:t>Define surgical </a:t>
            </a:r>
            <a:r>
              <a:rPr lang="en-US" sz="3200" dirty="0" smtClean="0"/>
              <a:t>smoke.  </a:t>
            </a:r>
            <a:endParaRPr lang="en-US" sz="3200" dirty="0"/>
          </a:p>
          <a:p>
            <a:pPr marL="346075" lvl="0" indent="-346075">
              <a:buClr>
                <a:srgbClr val="00877C"/>
              </a:buClr>
            </a:pPr>
            <a:r>
              <a:rPr lang="en-US" sz="3200" dirty="0"/>
              <a:t>Describe critical factors for managing surgical smoke for all procedures that generate surgical </a:t>
            </a:r>
            <a:r>
              <a:rPr lang="en-US" sz="3200" dirty="0" smtClean="0"/>
              <a:t>smoke. </a:t>
            </a:r>
            <a:endParaRPr lang="en-US" sz="3200" dirty="0"/>
          </a:p>
          <a:p>
            <a:pPr marL="346075" lvl="0" indent="-346075">
              <a:buClr>
                <a:srgbClr val="00877C"/>
              </a:buClr>
            </a:pPr>
            <a:r>
              <a:rPr lang="en-US" sz="3200" dirty="0"/>
              <a:t>Describe the health effects of smoke exposure on patients and health care </a:t>
            </a:r>
            <a:r>
              <a:rPr lang="en-US" sz="3200" dirty="0" smtClean="0"/>
              <a:t>workers.</a:t>
            </a:r>
            <a:endParaRPr lang="en-US" sz="3200" dirty="0"/>
          </a:p>
          <a:p>
            <a:pPr marL="0" lvl="0" indent="0">
              <a:buNone/>
            </a:pPr>
            <a:r>
              <a:rPr lang="en-US" sz="3200" dirty="0" smtClean="0"/>
              <a:t>	 </a:t>
            </a:r>
            <a:endParaRPr lang="en-US" sz="3200" dirty="0"/>
          </a:p>
          <a:p>
            <a:pPr marL="0" lvl="0" indent="0">
              <a:buNone/>
            </a:pPr>
            <a:endParaRPr lang="en-US" sz="2400" dirty="0"/>
          </a:p>
        </p:txBody>
      </p:sp>
      <p:sp>
        <p:nvSpPr>
          <p:cNvPr id="88067" name="Title 2"/>
          <p:cNvSpPr>
            <a:spLocks noGrp="1"/>
          </p:cNvSpPr>
          <p:nvPr>
            <p:ph type="title"/>
          </p:nvPr>
        </p:nvSpPr>
        <p:spPr>
          <a:xfrm>
            <a:off x="457200" y="274638"/>
            <a:ext cx="8229600" cy="944562"/>
          </a:xfrm>
        </p:spPr>
        <p:txBody>
          <a:bodyPr>
            <a:normAutofit fontScale="90000"/>
          </a:bodyPr>
          <a:lstStyle/>
          <a:p>
            <a:r>
              <a:rPr lang="en-US" altLang="en-US" sz="3600" dirty="0" smtClean="0"/>
              <a:t>Educational Outcomes and Competency</a:t>
            </a:r>
          </a:p>
        </p:txBody>
      </p:sp>
    </p:spTree>
    <p:extLst>
      <p:ext uri="{BB962C8B-B14F-4D97-AF65-F5344CB8AC3E}">
        <p14:creationId xmlns:p14="http://schemas.microsoft.com/office/powerpoint/2010/main" val="2348363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262467" y="1524000"/>
            <a:ext cx="8619066" cy="4796118"/>
          </a:xfrm>
        </p:spPr>
        <p:txBody>
          <a:bodyPr>
            <a:normAutofit/>
          </a:bodyPr>
          <a:lstStyle/>
          <a:p>
            <a:pPr marL="346075" lvl="0" indent="-346075">
              <a:buClr>
                <a:srgbClr val="00877C"/>
              </a:buClr>
            </a:pPr>
            <a:r>
              <a:rPr lang="en-US" sz="3200" dirty="0" smtClean="0"/>
              <a:t>Explain </a:t>
            </a:r>
            <a:r>
              <a:rPr lang="en-US" sz="3200" dirty="0"/>
              <a:t>the effect of particle size on the speed</a:t>
            </a:r>
            <a:r>
              <a:rPr lang="en-US" sz="3200" baseline="30000" dirty="0"/>
              <a:t> </a:t>
            </a:r>
            <a:r>
              <a:rPr lang="en-US" sz="3200" dirty="0"/>
              <a:t>and distance smoke </a:t>
            </a:r>
            <a:r>
              <a:rPr lang="en-US" sz="3200" dirty="0" smtClean="0"/>
              <a:t>travels.</a:t>
            </a:r>
            <a:endParaRPr lang="en-US" sz="3200" dirty="0"/>
          </a:p>
          <a:p>
            <a:pPr marL="346075" lvl="0" indent="-346075">
              <a:buClr>
                <a:srgbClr val="00877C"/>
              </a:buClr>
            </a:pPr>
            <a:r>
              <a:rPr lang="en-US" sz="3200" dirty="0"/>
              <a:t>Identify sources of surgical </a:t>
            </a:r>
            <a:r>
              <a:rPr lang="en-US" sz="3200" dirty="0" smtClean="0"/>
              <a:t>smoke: </a:t>
            </a:r>
          </a:p>
          <a:p>
            <a:pPr marL="803275" lvl="1" indent="-449263"/>
            <a:r>
              <a:rPr lang="en-US" sz="3200" dirty="0" smtClean="0"/>
              <a:t>Lasers</a:t>
            </a:r>
          </a:p>
          <a:p>
            <a:pPr marL="803275" lvl="1" indent="-449263"/>
            <a:r>
              <a:rPr lang="en-US" sz="3200" dirty="0" smtClean="0"/>
              <a:t>ESUs</a:t>
            </a:r>
          </a:p>
          <a:p>
            <a:pPr marL="803275" lvl="1" indent="-449263"/>
            <a:r>
              <a:rPr lang="en-US" sz="3200" dirty="0" smtClean="0"/>
              <a:t>Ultrasonic devices</a:t>
            </a:r>
          </a:p>
          <a:p>
            <a:pPr marL="803275" lvl="1" indent="-449263"/>
            <a:r>
              <a:rPr lang="en-US" sz="3200" dirty="0" smtClean="0"/>
              <a:t>High-speed drills</a:t>
            </a:r>
          </a:p>
          <a:p>
            <a:pPr marL="803275" lvl="1" indent="-449263"/>
            <a:r>
              <a:rPr lang="en-US" sz="3200" dirty="0" smtClean="0"/>
              <a:t>Burrs</a:t>
            </a:r>
          </a:p>
          <a:p>
            <a:pPr marL="803275" lvl="1" indent="-449263"/>
            <a:r>
              <a:rPr lang="en-US" sz="3200" dirty="0" smtClean="0"/>
              <a:t>Saws	 </a:t>
            </a:r>
            <a:endParaRPr lang="en-US" sz="3200" dirty="0"/>
          </a:p>
          <a:p>
            <a:pPr marL="0" lvl="0" indent="0">
              <a:buNone/>
            </a:pPr>
            <a:endParaRPr lang="en-US" sz="2400" dirty="0"/>
          </a:p>
        </p:txBody>
      </p:sp>
      <p:sp>
        <p:nvSpPr>
          <p:cNvPr id="88067" name="Title 2"/>
          <p:cNvSpPr>
            <a:spLocks noGrp="1"/>
          </p:cNvSpPr>
          <p:nvPr>
            <p:ph type="title"/>
          </p:nvPr>
        </p:nvSpPr>
        <p:spPr>
          <a:xfrm>
            <a:off x="457200" y="274638"/>
            <a:ext cx="8229600" cy="944562"/>
          </a:xfrm>
        </p:spPr>
        <p:txBody>
          <a:bodyPr>
            <a:normAutofit fontScale="90000"/>
          </a:bodyPr>
          <a:lstStyle/>
          <a:p>
            <a:r>
              <a:rPr lang="en-US" altLang="en-US" sz="3600" dirty="0" smtClean="0"/>
              <a:t>Educational Outcomes and Competency</a:t>
            </a:r>
          </a:p>
        </p:txBody>
      </p:sp>
    </p:spTree>
    <p:extLst>
      <p:ext uri="{BB962C8B-B14F-4D97-AF65-F5344CB8AC3E}">
        <p14:creationId xmlns:p14="http://schemas.microsoft.com/office/powerpoint/2010/main" val="1602820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262467" y="1524000"/>
            <a:ext cx="8619066" cy="4796118"/>
          </a:xfrm>
        </p:spPr>
        <p:txBody>
          <a:bodyPr>
            <a:normAutofit/>
          </a:bodyPr>
          <a:lstStyle/>
          <a:p>
            <a:pPr marL="339725" lvl="0" indent="-339725">
              <a:buClr>
                <a:srgbClr val="00877C"/>
              </a:buClr>
            </a:pPr>
            <a:r>
              <a:rPr lang="en-US" sz="3200" dirty="0"/>
              <a:t>Participate in quality improvement programs related to the management of surgical smoke as </a:t>
            </a:r>
            <a:r>
              <a:rPr lang="en-US" sz="3200" dirty="0" smtClean="0"/>
              <a:t>assigned. </a:t>
            </a:r>
            <a:endParaRPr lang="en-US" sz="3200" dirty="0"/>
          </a:p>
          <a:p>
            <a:pPr marL="339725" lvl="0" indent="-339725">
              <a:buClr>
                <a:srgbClr val="00877C"/>
              </a:buClr>
            </a:pPr>
            <a:r>
              <a:rPr lang="en-US" sz="3200" dirty="0"/>
              <a:t>Review policies and procedures related to smoke </a:t>
            </a:r>
            <a:r>
              <a:rPr lang="en-US" sz="3200" dirty="0" smtClean="0"/>
              <a:t>evacuation. </a:t>
            </a:r>
          </a:p>
          <a:p>
            <a:pPr marL="339725" lvl="0" indent="-339725">
              <a:buClr>
                <a:srgbClr val="00877C"/>
              </a:buClr>
            </a:pPr>
            <a:r>
              <a:rPr lang="en-US" sz="3200" dirty="0" smtClean="0"/>
              <a:t>Follow manufacturer’s instructions for use when cleaning, maintaining, and decontaminating smoke evacuation equipment.</a:t>
            </a:r>
            <a:endParaRPr lang="en-US" sz="3200" dirty="0"/>
          </a:p>
          <a:p>
            <a:pPr marL="0" lvl="0" indent="0">
              <a:buNone/>
            </a:pPr>
            <a:endParaRPr lang="en-US" sz="2400" dirty="0"/>
          </a:p>
        </p:txBody>
      </p:sp>
      <p:sp>
        <p:nvSpPr>
          <p:cNvPr id="88067" name="Title 2"/>
          <p:cNvSpPr>
            <a:spLocks noGrp="1"/>
          </p:cNvSpPr>
          <p:nvPr>
            <p:ph type="title"/>
          </p:nvPr>
        </p:nvSpPr>
        <p:spPr>
          <a:xfrm>
            <a:off x="457200" y="274638"/>
            <a:ext cx="8229600" cy="944562"/>
          </a:xfrm>
        </p:spPr>
        <p:txBody>
          <a:bodyPr>
            <a:normAutofit fontScale="90000"/>
          </a:bodyPr>
          <a:lstStyle/>
          <a:p>
            <a:r>
              <a:rPr lang="en-US" altLang="en-US" sz="3600" dirty="0" smtClean="0"/>
              <a:t>Educational Outcomes and Competency</a:t>
            </a:r>
          </a:p>
        </p:txBody>
      </p:sp>
    </p:spTree>
    <p:extLst>
      <p:ext uri="{BB962C8B-B14F-4D97-AF65-F5344CB8AC3E}">
        <p14:creationId xmlns:p14="http://schemas.microsoft.com/office/powerpoint/2010/main" val="1350523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262467" y="1618130"/>
            <a:ext cx="8619066" cy="4796118"/>
          </a:xfrm>
        </p:spPr>
        <p:txBody>
          <a:bodyPr>
            <a:normAutofit/>
          </a:bodyPr>
          <a:lstStyle/>
          <a:p>
            <a:pPr marL="339725" lvl="0" indent="-339725">
              <a:buClr>
                <a:srgbClr val="00877C"/>
              </a:buClr>
            </a:pPr>
            <a:r>
              <a:rPr lang="en-US" dirty="0" smtClean="0"/>
              <a:t>Smoke </a:t>
            </a:r>
            <a:r>
              <a:rPr lang="en-US" dirty="0"/>
              <a:t>Evacuation Equipment</a:t>
            </a:r>
            <a:endParaRPr lang="en-US" sz="2400" dirty="0"/>
          </a:p>
          <a:p>
            <a:pPr marL="693738" lvl="1" indent="-354013"/>
            <a:r>
              <a:rPr lang="en-US" dirty="0"/>
              <a:t>Select smoke evacuation systems and supplies </a:t>
            </a:r>
            <a:r>
              <a:rPr lang="en-US" dirty="0" smtClean="0"/>
              <a:t>in </a:t>
            </a:r>
            <a:r>
              <a:rPr lang="en-US" dirty="0"/>
              <a:t>accordance with the procedure being </a:t>
            </a:r>
            <a:r>
              <a:rPr lang="en-US" dirty="0" smtClean="0"/>
              <a:t>performed. </a:t>
            </a:r>
            <a:endParaRPr lang="en-US" sz="2000" dirty="0"/>
          </a:p>
          <a:p>
            <a:pPr marL="693738" lvl="1" indent="-354013"/>
            <a:r>
              <a:rPr lang="en-US" dirty="0"/>
              <a:t>Test smoke evacuation equipment before the </a:t>
            </a:r>
            <a:r>
              <a:rPr lang="en-US" dirty="0" smtClean="0"/>
              <a:t>procedure.</a:t>
            </a:r>
            <a:endParaRPr lang="en-US" sz="2000" dirty="0"/>
          </a:p>
          <a:p>
            <a:pPr marL="693738" lvl="1" indent="-354013"/>
            <a:r>
              <a:rPr lang="en-US" dirty="0"/>
              <a:t>Connect equipment </a:t>
            </a:r>
            <a:r>
              <a:rPr lang="en-US" dirty="0" smtClean="0"/>
              <a:t>correctly. </a:t>
            </a:r>
            <a:endParaRPr lang="en-US" sz="2000" dirty="0"/>
          </a:p>
          <a:p>
            <a:pPr marL="693738" lvl="1" indent="-354013"/>
            <a:r>
              <a:rPr lang="en-US" dirty="0"/>
              <a:t>Use smoke evacuation equipment correctly during the </a:t>
            </a:r>
            <a:r>
              <a:rPr lang="en-US" dirty="0" smtClean="0"/>
              <a:t>procedure. </a:t>
            </a:r>
            <a:endParaRPr lang="en-US" sz="2000" dirty="0"/>
          </a:p>
          <a:p>
            <a:pPr marL="339725" lvl="0" indent="-339725">
              <a:buClr>
                <a:srgbClr val="00877C"/>
              </a:buClr>
            </a:pPr>
            <a:r>
              <a:rPr lang="en-US" dirty="0"/>
              <a:t>Used Smoke Evacuation Equipment Supplies</a:t>
            </a:r>
            <a:endParaRPr lang="en-US" sz="2400" dirty="0"/>
          </a:p>
          <a:p>
            <a:pPr marL="693738" lvl="1" indent="-354013"/>
            <a:r>
              <a:rPr lang="en-US" dirty="0"/>
              <a:t>Use standard precautions to handle used smoke evacuation </a:t>
            </a:r>
            <a:r>
              <a:rPr lang="en-US" dirty="0" smtClean="0"/>
              <a:t>supplies.</a:t>
            </a:r>
            <a:endParaRPr lang="en-US" dirty="0"/>
          </a:p>
          <a:p>
            <a:pPr marL="693738" lvl="1" indent="-354013"/>
            <a:r>
              <a:rPr lang="en-US" dirty="0"/>
              <a:t>Discard biohazardous </a:t>
            </a:r>
            <a:r>
              <a:rPr lang="en-US" dirty="0" smtClean="0"/>
              <a:t>waste.</a:t>
            </a:r>
            <a:endParaRPr lang="en-US" dirty="0"/>
          </a:p>
          <a:p>
            <a:pPr marL="0" lvl="0" indent="0">
              <a:buNone/>
            </a:pPr>
            <a:endParaRPr lang="en-US" sz="2400" dirty="0"/>
          </a:p>
        </p:txBody>
      </p:sp>
      <p:sp>
        <p:nvSpPr>
          <p:cNvPr id="88067" name="Title 2"/>
          <p:cNvSpPr>
            <a:spLocks noGrp="1"/>
          </p:cNvSpPr>
          <p:nvPr>
            <p:ph type="title"/>
          </p:nvPr>
        </p:nvSpPr>
        <p:spPr>
          <a:xfrm>
            <a:off x="457200" y="274638"/>
            <a:ext cx="8229600" cy="944562"/>
          </a:xfrm>
        </p:spPr>
        <p:txBody>
          <a:bodyPr>
            <a:normAutofit fontScale="90000"/>
          </a:bodyPr>
          <a:lstStyle/>
          <a:p>
            <a:r>
              <a:rPr lang="en-US" altLang="en-US" sz="3600" dirty="0" smtClean="0"/>
              <a:t>Educational Outcomes and Competency</a:t>
            </a:r>
          </a:p>
        </p:txBody>
      </p:sp>
    </p:spTree>
    <p:extLst>
      <p:ext uri="{BB962C8B-B14F-4D97-AF65-F5344CB8AC3E}">
        <p14:creationId xmlns:p14="http://schemas.microsoft.com/office/powerpoint/2010/main" val="3637559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a:xfrm>
            <a:off x="304800" y="1488141"/>
            <a:ext cx="8731624" cy="4800600"/>
          </a:xfrm>
        </p:spPr>
        <p:txBody>
          <a:bodyPr>
            <a:normAutofit/>
          </a:bodyPr>
          <a:lstStyle/>
          <a:p>
            <a:pPr marL="0" indent="0">
              <a:spcBef>
                <a:spcPct val="0"/>
              </a:spcBef>
              <a:buClr>
                <a:srgbClr val="0D948F"/>
              </a:buClr>
              <a:buNone/>
            </a:pPr>
            <a:r>
              <a:rPr lang="en-US" altLang="en-US" dirty="0"/>
              <a:t>Provide information and activities to help increase compliance with best practices for the management of surgical </a:t>
            </a:r>
            <a:r>
              <a:rPr lang="en-US" altLang="en-US" dirty="0" smtClean="0"/>
              <a:t>smoke.</a:t>
            </a:r>
            <a:endParaRPr lang="en-US" altLang="en-US" dirty="0"/>
          </a:p>
          <a:p>
            <a:pPr marL="339725" indent="-339725">
              <a:spcBef>
                <a:spcPct val="0"/>
              </a:spcBef>
              <a:buClr>
                <a:srgbClr val="00877C"/>
              </a:buClr>
            </a:pPr>
            <a:r>
              <a:rPr lang="en-US" altLang="en-US" dirty="0" smtClean="0"/>
              <a:t>Quality and Safety Committee reports</a:t>
            </a:r>
          </a:p>
          <a:p>
            <a:pPr marL="339725" indent="-339725">
              <a:spcBef>
                <a:spcPct val="0"/>
              </a:spcBef>
              <a:buClr>
                <a:srgbClr val="00877C"/>
              </a:buClr>
            </a:pPr>
            <a:r>
              <a:rPr lang="en-US" altLang="en-US" dirty="0" smtClean="0"/>
              <a:t>Educational programs </a:t>
            </a:r>
          </a:p>
          <a:p>
            <a:pPr lvl="1" indent="-346075">
              <a:spcBef>
                <a:spcPct val="0"/>
              </a:spcBef>
              <a:buClr>
                <a:srgbClr val="4AB4BF"/>
              </a:buClr>
            </a:pPr>
            <a:r>
              <a:rPr lang="en-US" altLang="en-US" sz="2400" dirty="0" smtClean="0"/>
              <a:t>perioperative nursing care</a:t>
            </a:r>
          </a:p>
          <a:p>
            <a:pPr lvl="1" indent="-346075">
              <a:spcBef>
                <a:spcPct val="0"/>
              </a:spcBef>
              <a:buClr>
                <a:srgbClr val="4AB4BF"/>
              </a:buClr>
            </a:pPr>
            <a:r>
              <a:rPr lang="en-US" altLang="en-US" sz="2400" dirty="0" smtClean="0"/>
              <a:t>research on the hazards of surgical smoke</a:t>
            </a:r>
          </a:p>
          <a:p>
            <a:pPr lvl="1" indent="-346075">
              <a:spcBef>
                <a:spcPct val="0"/>
              </a:spcBef>
              <a:buClr>
                <a:srgbClr val="4AB4BF"/>
              </a:buClr>
            </a:pPr>
            <a:r>
              <a:rPr lang="en-US" altLang="en-US" sz="2400" dirty="0" smtClean="0"/>
              <a:t>equipment and supplies</a:t>
            </a:r>
          </a:p>
          <a:p>
            <a:pPr marL="339725" indent="-339725">
              <a:spcBef>
                <a:spcPct val="0"/>
              </a:spcBef>
              <a:buClr>
                <a:srgbClr val="00877C"/>
              </a:buClr>
            </a:pPr>
            <a:r>
              <a:rPr lang="en-US" altLang="en-US" dirty="0"/>
              <a:t>Safety signs</a:t>
            </a:r>
          </a:p>
          <a:p>
            <a:pPr marL="339725" indent="-339725">
              <a:spcBef>
                <a:spcPct val="0"/>
              </a:spcBef>
              <a:buClr>
                <a:srgbClr val="00877C"/>
              </a:buClr>
            </a:pPr>
            <a:r>
              <a:rPr lang="en-US" altLang="en-US" dirty="0"/>
              <a:t>AORN posters</a:t>
            </a:r>
          </a:p>
          <a:p>
            <a:pPr marL="339725" indent="-339725">
              <a:spcBef>
                <a:spcPct val="0"/>
              </a:spcBef>
              <a:buClr>
                <a:srgbClr val="00877C"/>
              </a:buClr>
            </a:pPr>
            <a:r>
              <a:rPr lang="en-US" altLang="en-US" dirty="0"/>
              <a:t>Checklists</a:t>
            </a:r>
          </a:p>
          <a:p>
            <a:pPr marL="339725" indent="-339725">
              <a:spcBef>
                <a:spcPct val="0"/>
              </a:spcBef>
              <a:buClr>
                <a:srgbClr val="00877C"/>
              </a:buClr>
            </a:pPr>
            <a:r>
              <a:rPr lang="en-US" altLang="en-US" dirty="0"/>
              <a:t>Monitor practices</a:t>
            </a:r>
          </a:p>
        </p:txBody>
      </p:sp>
      <p:sp>
        <p:nvSpPr>
          <p:cNvPr id="89091" name="Title 2"/>
          <p:cNvSpPr>
            <a:spLocks noGrp="1"/>
          </p:cNvSpPr>
          <p:nvPr>
            <p:ph type="title"/>
          </p:nvPr>
        </p:nvSpPr>
        <p:spPr>
          <a:xfrm>
            <a:off x="191729" y="14377"/>
            <a:ext cx="8495071" cy="1357223"/>
          </a:xfrm>
        </p:spPr>
        <p:txBody>
          <a:bodyPr>
            <a:normAutofit/>
          </a:bodyPr>
          <a:lstStyle/>
          <a:p>
            <a:r>
              <a:rPr lang="en-US" altLang="en-US" sz="4000" dirty="0" smtClean="0"/>
              <a:t>Increasing Compliance</a:t>
            </a:r>
          </a:p>
        </p:txBody>
      </p:sp>
    </p:spTree>
    <p:extLst>
      <p:ext uri="{BB962C8B-B14F-4D97-AF65-F5344CB8AC3E}">
        <p14:creationId xmlns:p14="http://schemas.microsoft.com/office/powerpoint/2010/main" val="1627428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normAutofit/>
          </a:bodyPr>
          <a:lstStyle/>
          <a:p>
            <a:pPr marL="0" lvl="0" indent="0">
              <a:buNone/>
            </a:pPr>
            <a:r>
              <a:rPr lang="en-US" dirty="0" smtClean="0"/>
              <a:t>Is surgical smoke:  </a:t>
            </a:r>
          </a:p>
          <a:p>
            <a:pPr lvl="1" indent="-346075"/>
            <a:r>
              <a:rPr lang="en-US" dirty="0" smtClean="0"/>
              <a:t>evacuated </a:t>
            </a:r>
            <a:r>
              <a:rPr lang="en-US" dirty="0"/>
              <a:t>with a smoke evacuator, a laparoscopic filter, or suction with an in-line filter during all smoke-generating </a:t>
            </a:r>
            <a:r>
              <a:rPr lang="en-US" dirty="0" smtClean="0"/>
              <a:t>procedures?</a:t>
            </a:r>
            <a:endParaRPr lang="en-US" dirty="0"/>
          </a:p>
          <a:p>
            <a:pPr marL="0" lvl="0" indent="0">
              <a:buNone/>
            </a:pPr>
            <a:r>
              <a:rPr lang="en-US" dirty="0" smtClean="0"/>
              <a:t>Is the smoke </a:t>
            </a:r>
            <a:r>
              <a:rPr lang="en-US" dirty="0"/>
              <a:t>evacuation capture </a:t>
            </a:r>
            <a:r>
              <a:rPr lang="en-US" dirty="0" smtClean="0"/>
              <a:t>device: </a:t>
            </a:r>
          </a:p>
          <a:p>
            <a:pPr lvl="1" indent="-346075"/>
            <a:r>
              <a:rPr lang="en-US" dirty="0" smtClean="0"/>
              <a:t>positioned </a:t>
            </a:r>
            <a:r>
              <a:rPr lang="en-US" dirty="0"/>
              <a:t>as close as possible to the generation of surgical smoke to effectively collect all traces of the </a:t>
            </a:r>
            <a:r>
              <a:rPr lang="en-US" dirty="0" smtClean="0"/>
              <a:t>smoke?</a:t>
            </a:r>
            <a:endParaRPr lang="en-US" dirty="0"/>
          </a:p>
          <a:p>
            <a:pPr marL="0" lvl="0" indent="0">
              <a:buNone/>
            </a:pPr>
            <a:r>
              <a:rPr lang="en-US" dirty="0" smtClean="0"/>
              <a:t>Is an additional </a:t>
            </a:r>
            <a:r>
              <a:rPr lang="en-US" dirty="0"/>
              <a:t>standard suction </a:t>
            </a:r>
            <a:r>
              <a:rPr lang="en-US" dirty="0" smtClean="0"/>
              <a:t>used </a:t>
            </a:r>
            <a:r>
              <a:rPr lang="en-US" dirty="0"/>
              <a:t>to evacuate </a:t>
            </a:r>
            <a:r>
              <a:rPr lang="en-US" dirty="0" smtClean="0"/>
              <a:t>fluid?</a:t>
            </a:r>
            <a:endParaRPr lang="en-US" dirty="0"/>
          </a:p>
          <a:p>
            <a:pPr>
              <a:spcBef>
                <a:spcPct val="0"/>
              </a:spcBef>
              <a:buClr>
                <a:srgbClr val="0D948F"/>
              </a:buClr>
              <a:buFont typeface="Wingdings" panose="05000000000000000000" pitchFamily="2" charset="2"/>
              <a:buChar char="§"/>
            </a:pPr>
            <a:endParaRPr lang="en-US" altLang="en-US" dirty="0" smtClean="0"/>
          </a:p>
        </p:txBody>
      </p:sp>
      <p:sp>
        <p:nvSpPr>
          <p:cNvPr id="90115" name="Title 2"/>
          <p:cNvSpPr>
            <a:spLocks noGrp="1"/>
          </p:cNvSpPr>
          <p:nvPr>
            <p:ph type="title"/>
          </p:nvPr>
        </p:nvSpPr>
        <p:spPr>
          <a:xfrm>
            <a:off x="262467" y="274637"/>
            <a:ext cx="8424333" cy="1052717"/>
          </a:xfrm>
        </p:spPr>
        <p:txBody>
          <a:bodyPr>
            <a:normAutofit/>
          </a:bodyPr>
          <a:lstStyle/>
          <a:p>
            <a:r>
              <a:rPr lang="en-US" altLang="en-US" dirty="0" smtClean="0"/>
              <a:t>Quality Monitoring and Performance Improvement – Compliance Indicators</a:t>
            </a:r>
          </a:p>
        </p:txBody>
      </p:sp>
    </p:spTree>
    <p:extLst>
      <p:ext uri="{BB962C8B-B14F-4D97-AF65-F5344CB8AC3E}">
        <p14:creationId xmlns:p14="http://schemas.microsoft.com/office/powerpoint/2010/main" val="160162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normAutofit/>
          </a:bodyPr>
          <a:lstStyle/>
          <a:p>
            <a:pPr marL="0" lvl="0" indent="0">
              <a:buNone/>
            </a:pPr>
            <a:r>
              <a:rPr lang="en-US" dirty="0" smtClean="0"/>
              <a:t>Are smoke </a:t>
            </a:r>
            <a:r>
              <a:rPr lang="en-US" dirty="0"/>
              <a:t>evacuation filters </a:t>
            </a:r>
            <a:r>
              <a:rPr lang="en-US" dirty="0" smtClean="0"/>
              <a:t>being used:</a:t>
            </a:r>
          </a:p>
          <a:p>
            <a:pPr lvl="1" indent="-346075"/>
            <a:r>
              <a:rPr lang="en-US" dirty="0" smtClean="0"/>
              <a:t>according </a:t>
            </a:r>
            <a:r>
              <a:rPr lang="en-US" dirty="0"/>
              <a:t>to manufacturer’s instructions for use?</a:t>
            </a:r>
          </a:p>
          <a:p>
            <a:pPr marL="0" lvl="0" indent="0">
              <a:buNone/>
            </a:pPr>
            <a:r>
              <a:rPr lang="en-US" dirty="0" smtClean="0"/>
              <a:t>Are perioperative </a:t>
            </a:r>
            <a:r>
              <a:rPr lang="en-US" dirty="0"/>
              <a:t>team </a:t>
            </a:r>
            <a:r>
              <a:rPr lang="en-US" dirty="0" smtClean="0"/>
              <a:t>members: </a:t>
            </a:r>
          </a:p>
          <a:p>
            <a:pPr lvl="1" indent="-346075"/>
            <a:r>
              <a:rPr lang="en-US" dirty="0"/>
              <a:t>wearing PPE when disposing of contaminated filters and smoke supplies?</a:t>
            </a:r>
          </a:p>
          <a:p>
            <a:pPr lvl="1" indent="-346075"/>
            <a:r>
              <a:rPr lang="en-US" dirty="0"/>
              <a:t>adhering to policies and procedures for smoke evacuation?</a:t>
            </a:r>
          </a:p>
          <a:p>
            <a:pPr marL="0" indent="0">
              <a:buNone/>
            </a:pPr>
            <a:r>
              <a:rPr lang="en-US" dirty="0" smtClean="0"/>
              <a:t>It is important to: </a:t>
            </a:r>
          </a:p>
          <a:p>
            <a:pPr lvl="1" indent="-346075"/>
            <a:r>
              <a:rPr lang="en-US" dirty="0"/>
              <a:t>measure smoke evacuation practices by direct observation</a:t>
            </a:r>
          </a:p>
          <a:p>
            <a:pPr lvl="1" indent="-346075"/>
            <a:r>
              <a:rPr lang="en-US" dirty="0" smtClean="0"/>
              <a:t>identify </a:t>
            </a:r>
            <a:r>
              <a:rPr lang="en-US" dirty="0"/>
              <a:t>barriers to smoke evacuation practices</a:t>
            </a:r>
          </a:p>
          <a:p>
            <a:pPr marL="1031875" lvl="2" indent="-342900"/>
            <a:r>
              <a:rPr lang="en-US" sz="2200" dirty="0" smtClean="0"/>
              <a:t>Hospital personnel can develop interventions to</a:t>
            </a:r>
            <a:br>
              <a:rPr lang="en-US" sz="2200" dirty="0" smtClean="0"/>
            </a:br>
            <a:r>
              <a:rPr lang="en-US" sz="2200" dirty="0" smtClean="0"/>
              <a:t>address barriers identified</a:t>
            </a:r>
          </a:p>
          <a:p>
            <a:pPr marL="0" indent="0">
              <a:spcBef>
                <a:spcPct val="0"/>
              </a:spcBef>
              <a:buClr>
                <a:srgbClr val="0D948F"/>
              </a:buClr>
              <a:buNone/>
            </a:pPr>
            <a:endParaRPr lang="en-US" altLang="en-US" dirty="0" smtClean="0"/>
          </a:p>
        </p:txBody>
      </p:sp>
      <p:sp>
        <p:nvSpPr>
          <p:cNvPr id="90115" name="Title 2"/>
          <p:cNvSpPr>
            <a:spLocks noGrp="1"/>
          </p:cNvSpPr>
          <p:nvPr>
            <p:ph type="title"/>
          </p:nvPr>
        </p:nvSpPr>
        <p:spPr>
          <a:xfrm>
            <a:off x="262467" y="274638"/>
            <a:ext cx="8424333" cy="944562"/>
          </a:xfrm>
        </p:spPr>
        <p:txBody>
          <a:bodyPr>
            <a:normAutofit fontScale="90000"/>
          </a:bodyPr>
          <a:lstStyle/>
          <a:p>
            <a:r>
              <a:rPr lang="en-US" altLang="en-US" dirty="0" smtClean="0"/>
              <a:t>Quality Monitoring and </a:t>
            </a:r>
            <a:r>
              <a:rPr lang="en-US" altLang="en-US" dirty="0"/>
              <a:t>Performance </a:t>
            </a:r>
            <a:r>
              <a:rPr lang="en-US" altLang="en-US" dirty="0" smtClean="0"/>
              <a:t>Improvement – Compliance </a:t>
            </a:r>
            <a:r>
              <a:rPr lang="en-US" altLang="en-US" dirty="0"/>
              <a:t>Indicators</a:t>
            </a:r>
            <a:endParaRPr lang="en-US" altLang="en-US" dirty="0" smtClean="0"/>
          </a:p>
        </p:txBody>
      </p:sp>
    </p:spTree>
    <p:extLst>
      <p:ext uri="{BB962C8B-B14F-4D97-AF65-F5344CB8AC3E}">
        <p14:creationId xmlns:p14="http://schemas.microsoft.com/office/powerpoint/2010/main" val="472025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p:txBody>
          <a:bodyPr>
            <a:normAutofit/>
          </a:bodyPr>
          <a:lstStyle/>
          <a:p>
            <a:pPr marL="346075" indent="-346075">
              <a:spcBef>
                <a:spcPct val="0"/>
              </a:spcBef>
              <a:buClr>
                <a:srgbClr val="00877C"/>
              </a:buClr>
            </a:pPr>
            <a:r>
              <a:rPr lang="en-US" altLang="en-US" sz="3600" dirty="0" smtClean="0"/>
              <a:t>Thousands of hospitals make that claim.</a:t>
            </a:r>
          </a:p>
          <a:p>
            <a:pPr marL="346075" indent="-346075">
              <a:spcBef>
                <a:spcPct val="0"/>
              </a:spcBef>
              <a:buClr>
                <a:srgbClr val="00877C"/>
              </a:buClr>
              <a:buNone/>
            </a:pPr>
            <a:endParaRPr lang="en-US" altLang="en-US" sz="3600" dirty="0" smtClean="0"/>
          </a:p>
          <a:p>
            <a:pPr marL="346075" indent="-346075">
              <a:spcBef>
                <a:spcPct val="0"/>
              </a:spcBef>
              <a:buClr>
                <a:srgbClr val="00877C"/>
              </a:buClr>
            </a:pPr>
            <a:r>
              <a:rPr lang="en-US" altLang="en-US" sz="3600" dirty="0" smtClean="0"/>
              <a:t>Let’s advocate to make the perioperative setting smoke-free as well.</a:t>
            </a:r>
            <a:endParaRPr lang="en-US" altLang="en-US" sz="1600" dirty="0" smtClean="0"/>
          </a:p>
          <a:p>
            <a:pPr algn="ctr">
              <a:spcBef>
                <a:spcPct val="0"/>
              </a:spcBef>
              <a:spcAft>
                <a:spcPct val="0"/>
              </a:spcAft>
              <a:buFont typeface="Arial" panose="020B0604020202020204" pitchFamily="34" charset="0"/>
              <a:buNone/>
            </a:pPr>
            <a:endParaRPr lang="en-US" altLang="en-US" sz="1600" dirty="0" smtClean="0"/>
          </a:p>
          <a:p>
            <a:pPr algn="ctr">
              <a:spcBef>
                <a:spcPct val="0"/>
              </a:spcBef>
              <a:spcAft>
                <a:spcPct val="0"/>
              </a:spcAft>
              <a:buFont typeface="Arial" panose="020B0604020202020204" pitchFamily="34" charset="0"/>
              <a:buNone/>
            </a:pPr>
            <a:endParaRPr lang="en-US" altLang="en-US" sz="1600" dirty="0" smtClean="0"/>
          </a:p>
          <a:p>
            <a:pPr marL="0" indent="1588" algn="ctr">
              <a:spcBef>
                <a:spcPct val="0"/>
              </a:spcBef>
              <a:spcAft>
                <a:spcPct val="0"/>
              </a:spcAft>
              <a:buNone/>
            </a:pPr>
            <a:r>
              <a:rPr lang="en-US" altLang="en-US" sz="2400" dirty="0" smtClean="0">
                <a:solidFill>
                  <a:srgbClr val="00668D"/>
                </a:solidFill>
              </a:rPr>
              <a:t>Protect Patients – Colleagues </a:t>
            </a:r>
            <a:r>
              <a:rPr lang="en-US" altLang="en-US" sz="2400" dirty="0">
                <a:solidFill>
                  <a:srgbClr val="00668D"/>
                </a:solidFill>
              </a:rPr>
              <a:t>–</a:t>
            </a:r>
            <a:r>
              <a:rPr lang="en-US" altLang="en-US" sz="2400" dirty="0" smtClean="0">
                <a:solidFill>
                  <a:srgbClr val="00668D"/>
                </a:solidFill>
              </a:rPr>
              <a:t> Ourselves </a:t>
            </a:r>
          </a:p>
          <a:p>
            <a:pPr marL="0" indent="1588" algn="ctr">
              <a:spcBef>
                <a:spcPct val="0"/>
              </a:spcBef>
              <a:spcAft>
                <a:spcPct val="0"/>
              </a:spcAft>
              <a:buFont typeface="Arial" panose="020B0604020202020204" pitchFamily="34" charset="0"/>
              <a:buNone/>
            </a:pPr>
            <a:r>
              <a:rPr lang="en-US" altLang="en-US" sz="2400" dirty="0" smtClean="0">
                <a:solidFill>
                  <a:srgbClr val="00668D"/>
                </a:solidFill>
              </a:rPr>
              <a:t>from </a:t>
            </a:r>
            <a:r>
              <a:rPr lang="en-US" altLang="en-US" sz="2400" dirty="0">
                <a:solidFill>
                  <a:srgbClr val="00668D"/>
                </a:solidFill>
              </a:rPr>
              <a:t>the Hazards of Surgical Smoke</a:t>
            </a:r>
          </a:p>
          <a:p>
            <a:pPr lvl="1">
              <a:spcBef>
                <a:spcPct val="0"/>
              </a:spcBef>
              <a:buFont typeface="Arial" panose="020B0604020202020204" pitchFamily="34" charset="0"/>
              <a:buNone/>
            </a:pPr>
            <a:endParaRPr lang="en-US" altLang="en-US" dirty="0" smtClean="0"/>
          </a:p>
          <a:p>
            <a:pPr>
              <a:spcBef>
                <a:spcPct val="0"/>
              </a:spcBef>
              <a:buNone/>
            </a:pPr>
            <a:r>
              <a:rPr lang="en-US" altLang="en-US" sz="1000" dirty="0" smtClean="0"/>
              <a:t>       </a:t>
            </a:r>
          </a:p>
          <a:p>
            <a:pPr>
              <a:spcBef>
                <a:spcPct val="0"/>
              </a:spcBef>
              <a:buNone/>
            </a:pPr>
            <a:endParaRPr lang="en-US" altLang="en-US" sz="1000" dirty="0"/>
          </a:p>
          <a:p>
            <a:pPr>
              <a:spcBef>
                <a:spcPct val="0"/>
              </a:spcBef>
              <a:buNone/>
            </a:pPr>
            <a:endParaRPr lang="en-US" altLang="en-US" sz="1000" dirty="0" smtClean="0"/>
          </a:p>
          <a:p>
            <a:pPr>
              <a:spcBef>
                <a:spcPct val="0"/>
              </a:spcBef>
              <a:buNone/>
            </a:pPr>
            <a:r>
              <a:rPr lang="en-US" altLang="en-US" sz="1000" dirty="0"/>
              <a:t>http://www.cdc.gov/vitalsigns/TobaccoUse/Smoking/index.html</a:t>
            </a:r>
          </a:p>
          <a:p>
            <a:pPr>
              <a:spcBef>
                <a:spcPct val="0"/>
              </a:spcBef>
              <a:buNone/>
            </a:pPr>
            <a:endParaRPr lang="en-US" altLang="en-US" sz="1000" dirty="0" smtClean="0"/>
          </a:p>
          <a:p>
            <a:pPr>
              <a:spcBef>
                <a:spcPct val="0"/>
              </a:spcBef>
              <a:buNone/>
            </a:pPr>
            <a:endParaRPr lang="en-US" altLang="en-US" sz="1000" dirty="0"/>
          </a:p>
          <a:p>
            <a:pPr>
              <a:spcBef>
                <a:spcPct val="0"/>
              </a:spcBef>
              <a:buFont typeface="Arial" panose="020B0604020202020204" pitchFamily="34" charset="0"/>
              <a:buNone/>
            </a:pPr>
            <a:endParaRPr lang="en-US" altLang="en-US" sz="3600" dirty="0" smtClean="0"/>
          </a:p>
          <a:p>
            <a:pPr lvl="1">
              <a:spcBef>
                <a:spcPct val="0"/>
              </a:spcBef>
              <a:buFont typeface="Arial" panose="020B0604020202020204" pitchFamily="34" charset="0"/>
              <a:buNone/>
            </a:pPr>
            <a:endParaRPr lang="en-US" altLang="en-US" sz="1600" dirty="0" smtClean="0"/>
          </a:p>
        </p:txBody>
      </p:sp>
      <p:sp>
        <p:nvSpPr>
          <p:cNvPr id="91139" name="Title 2"/>
          <p:cNvSpPr>
            <a:spLocks noGrp="1"/>
          </p:cNvSpPr>
          <p:nvPr>
            <p:ph type="title"/>
          </p:nvPr>
        </p:nvSpPr>
        <p:spPr>
          <a:xfrm>
            <a:off x="457200" y="274638"/>
            <a:ext cx="8077200" cy="944562"/>
          </a:xfrm>
        </p:spPr>
        <p:txBody>
          <a:bodyPr>
            <a:normAutofit/>
          </a:bodyPr>
          <a:lstStyle/>
          <a:p>
            <a:r>
              <a:rPr lang="en-US" altLang="en-US" dirty="0" smtClean="0"/>
              <a:t>Are Hospitals Really Smoke Free?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72000"/>
            <a:ext cx="723900" cy="723900"/>
          </a:xfrm>
          <a:prstGeom prst="rect">
            <a:avLst/>
          </a:prstGeom>
        </p:spPr>
      </p:pic>
    </p:spTree>
    <p:extLst>
      <p:ext uri="{BB962C8B-B14F-4D97-AF65-F5344CB8AC3E}">
        <p14:creationId xmlns:p14="http://schemas.microsoft.com/office/powerpoint/2010/main" val="63153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solidFill>
                <a:srgbClr val="00668D"/>
              </a:solidFill>
            </a:endParaRPr>
          </a:p>
          <a:p>
            <a:pPr marL="0" indent="0" algn="ctr">
              <a:buNone/>
            </a:pPr>
            <a:endParaRPr lang="en-US" dirty="0">
              <a:solidFill>
                <a:srgbClr val="00668D"/>
              </a:solidFill>
            </a:endParaRPr>
          </a:p>
          <a:p>
            <a:pPr marL="0" indent="0" algn="ctr">
              <a:buNone/>
            </a:pPr>
            <a:r>
              <a:rPr lang="en-US" sz="3600" dirty="0" smtClean="0">
                <a:solidFill>
                  <a:srgbClr val="00668D"/>
                </a:solidFill>
              </a:rPr>
              <a:t>Part V</a:t>
            </a:r>
          </a:p>
          <a:p>
            <a:pPr marL="0" indent="0" algn="ctr">
              <a:buNone/>
            </a:pPr>
            <a:r>
              <a:rPr lang="en-US" sz="3600" dirty="0" smtClean="0">
                <a:solidFill>
                  <a:srgbClr val="00668D"/>
                </a:solidFill>
              </a:rPr>
              <a:t>Additional Perioperative Nursing Care</a:t>
            </a:r>
            <a:endParaRPr lang="en-US" sz="3600" dirty="0">
              <a:solidFill>
                <a:srgbClr val="00668D"/>
              </a:solidFill>
            </a:endParaRPr>
          </a:p>
        </p:txBody>
      </p:sp>
      <p:sp>
        <p:nvSpPr>
          <p:cNvPr id="3" name="Title 2"/>
          <p:cNvSpPr>
            <a:spLocks noGrp="1"/>
          </p:cNvSpPr>
          <p:nvPr>
            <p:ph type="title"/>
          </p:nvPr>
        </p:nvSpPr>
        <p:spPr>
          <a:xfrm>
            <a:off x="457200" y="838200"/>
            <a:ext cx="7315200" cy="944562"/>
          </a:xfrm>
        </p:spPr>
        <p:txBody>
          <a:bodyPr>
            <a:normAutofit fontScale="90000"/>
          </a:bodyPr>
          <a:lstStyle/>
          <a:p>
            <a:pPr algn="ctr"/>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a:t/>
            </a:r>
            <a:br>
              <a:rPr lang="en-US" altLang="en-US" dirty="0"/>
            </a:br>
            <a:endParaRPr lang="en-US" dirty="0"/>
          </a:p>
        </p:txBody>
      </p:sp>
    </p:spTree>
    <p:extLst>
      <p:ext uri="{BB962C8B-B14F-4D97-AF65-F5344CB8AC3E}">
        <p14:creationId xmlns:p14="http://schemas.microsoft.com/office/powerpoint/2010/main" val="2247620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idx="1"/>
          </p:nvPr>
        </p:nvSpPr>
        <p:spPr/>
        <p:txBody>
          <a:bodyPr/>
          <a:lstStyle/>
          <a:p>
            <a:pPr algn="ctr">
              <a:spcBef>
                <a:spcPct val="0"/>
              </a:spcBef>
              <a:buFont typeface="Arial" panose="020B0604020202020204" pitchFamily="34" charset="0"/>
              <a:buNone/>
            </a:pPr>
            <a:r>
              <a:rPr lang="en-US" altLang="en-US" sz="6000" dirty="0" smtClean="0">
                <a:solidFill>
                  <a:srgbClr val="00668D"/>
                </a:solidFill>
              </a:rPr>
              <a:t>The End</a:t>
            </a:r>
          </a:p>
          <a:p>
            <a:pPr algn="ctr">
              <a:spcBef>
                <a:spcPct val="0"/>
              </a:spcBef>
              <a:buFont typeface="Arial" panose="020B0604020202020204" pitchFamily="34" charset="0"/>
              <a:buNone/>
            </a:pPr>
            <a:endParaRPr lang="en-US" altLang="en-US" sz="2400" dirty="0" smtClean="0">
              <a:solidFill>
                <a:srgbClr val="00668D"/>
              </a:solidFill>
            </a:endParaRPr>
          </a:p>
          <a:p>
            <a:pPr algn="ctr">
              <a:spcBef>
                <a:spcPct val="0"/>
              </a:spcBef>
              <a:buFont typeface="Arial" panose="020B0604020202020204" pitchFamily="34" charset="0"/>
              <a:buNone/>
            </a:pPr>
            <a:r>
              <a:rPr lang="en-US" altLang="en-US" sz="6000" dirty="0" smtClean="0">
                <a:solidFill>
                  <a:srgbClr val="00668D"/>
                </a:solidFill>
              </a:rPr>
              <a:t>Congratulations!</a:t>
            </a:r>
          </a:p>
          <a:p>
            <a:pPr algn="ctr">
              <a:spcBef>
                <a:spcPct val="0"/>
              </a:spcBef>
              <a:buFont typeface="Arial" panose="020B0604020202020204" pitchFamily="34" charset="0"/>
              <a:buNone/>
            </a:pPr>
            <a:endParaRPr lang="en-US" altLang="en-US" sz="6000" dirty="0" smtClean="0">
              <a:solidFill>
                <a:srgbClr val="00668D"/>
              </a:solidFill>
            </a:endParaRPr>
          </a:p>
        </p:txBody>
      </p:sp>
      <p:pic>
        <p:nvPicPr>
          <p:cNvPr id="3" name="Picture 3" descr="050R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4789" y="3850481"/>
            <a:ext cx="3208368" cy="213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89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p:txBody>
          <a:bodyPr/>
          <a:lstStyle/>
          <a:p>
            <a:pPr algn="ctr">
              <a:spcBef>
                <a:spcPct val="0"/>
              </a:spcBef>
              <a:buFont typeface="Arial" panose="020B0604020202020204" pitchFamily="34" charset="0"/>
              <a:buNone/>
            </a:pPr>
            <a:endParaRPr lang="en-US" altLang="en-US" dirty="0" smtClean="0">
              <a:solidFill>
                <a:srgbClr val="00668D"/>
              </a:solidFill>
            </a:endParaRPr>
          </a:p>
          <a:p>
            <a:pPr algn="ctr">
              <a:spcBef>
                <a:spcPct val="0"/>
              </a:spcBef>
              <a:buFont typeface="Arial" panose="020B0604020202020204" pitchFamily="34" charset="0"/>
              <a:buNone/>
            </a:pPr>
            <a:endParaRPr lang="en-US" altLang="en-US" dirty="0" smtClean="0">
              <a:solidFill>
                <a:srgbClr val="00668D"/>
              </a:solidFill>
            </a:endParaRPr>
          </a:p>
        </p:txBody>
      </p:sp>
      <p:sp>
        <p:nvSpPr>
          <p:cNvPr id="71683" name="Title 2"/>
          <p:cNvSpPr>
            <a:spLocks noGrp="1"/>
          </p:cNvSpPr>
          <p:nvPr>
            <p:ph type="title"/>
          </p:nvPr>
        </p:nvSpPr>
        <p:spPr>
          <a:xfrm>
            <a:off x="685800" y="762000"/>
            <a:ext cx="7315200" cy="944562"/>
          </a:xfrm>
        </p:spPr>
        <p:txBody>
          <a:bodyPr>
            <a:normAutofit fontScale="90000"/>
          </a:bodyPr>
          <a:lstStyle/>
          <a:p>
            <a:pPr algn="ctr"/>
            <a:r>
              <a:rPr lang="en-US" altLang="en-US" sz="4000" dirty="0" smtClean="0"/>
              <a:t/>
            </a:r>
            <a:br>
              <a:rPr lang="en-US" altLang="en-US" sz="4000" dirty="0" smtClean="0"/>
            </a:br>
            <a:endParaRPr lang="en-US" altLang="en-US" sz="4000" dirty="0" smtClean="0"/>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 y="1476374"/>
            <a:ext cx="4191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401" y="2270394"/>
            <a:ext cx="3984399" cy="313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2467" y="606225"/>
            <a:ext cx="6798656" cy="707886"/>
          </a:xfrm>
          <a:prstGeom prst="rect">
            <a:avLst/>
          </a:prstGeom>
        </p:spPr>
        <p:txBody>
          <a:bodyPr wrap="none">
            <a:spAutoFit/>
          </a:bodyPr>
          <a:lstStyle/>
          <a:p>
            <a:r>
              <a:rPr lang="en-US" altLang="en-US" sz="4000" b="1" dirty="0">
                <a:solidFill>
                  <a:srgbClr val="00668D"/>
                </a:solidFill>
                <a:latin typeface="Arial" panose="020B0604020202020204" pitchFamily="34" charset="0"/>
                <a:cs typeface="Arial" panose="020B0604020202020204" pitchFamily="34" charset="0"/>
              </a:rPr>
              <a:t>Perioperative Nursing Care</a:t>
            </a:r>
            <a:endParaRPr lang="en-US" sz="4000" b="1" dirty="0">
              <a:solidFill>
                <a:srgbClr val="0066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08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609600" y="1676400"/>
            <a:ext cx="8077200" cy="4347882"/>
          </a:xfrm>
        </p:spPr>
        <p:txBody>
          <a:bodyPr>
            <a:noAutofit/>
          </a:bodyPr>
          <a:lstStyle/>
          <a:p>
            <a:pPr marL="339725" indent="-339725">
              <a:spcBef>
                <a:spcPct val="0"/>
              </a:spcBef>
              <a:buClr>
                <a:srgbClr val="0D948F"/>
              </a:buClr>
            </a:pPr>
            <a:r>
              <a:rPr lang="en-US" altLang="en-US" sz="3600" dirty="0" smtClean="0"/>
              <a:t>Patient assessment</a:t>
            </a:r>
          </a:p>
          <a:p>
            <a:pPr lvl="1" indent="-346075">
              <a:spcBef>
                <a:spcPct val="0"/>
              </a:spcBef>
              <a:buClr>
                <a:srgbClr val="00668D"/>
              </a:buClr>
            </a:pPr>
            <a:r>
              <a:rPr lang="en-US" altLang="en-US" sz="2800" dirty="0" smtClean="0"/>
              <a:t>Will your patient be exposed or potentially be exposed to surgical smoke?</a:t>
            </a:r>
          </a:p>
          <a:p>
            <a:pPr marL="339725" indent="-339725">
              <a:spcBef>
                <a:spcPct val="0"/>
              </a:spcBef>
              <a:buClr>
                <a:srgbClr val="0D948F"/>
              </a:buClr>
            </a:pPr>
            <a:r>
              <a:rPr lang="en-US" altLang="en-US" sz="3600" dirty="0" smtClean="0"/>
              <a:t>Diagnosis</a:t>
            </a:r>
          </a:p>
          <a:p>
            <a:pPr marL="339725" indent="-339725">
              <a:spcBef>
                <a:spcPct val="0"/>
              </a:spcBef>
              <a:buClr>
                <a:srgbClr val="0D948F"/>
              </a:buClr>
            </a:pPr>
            <a:r>
              <a:rPr lang="en-US" altLang="en-US" sz="3600" dirty="0" smtClean="0"/>
              <a:t>Planning care</a:t>
            </a:r>
          </a:p>
          <a:p>
            <a:pPr marL="339725" indent="-339725">
              <a:spcBef>
                <a:spcPct val="0"/>
              </a:spcBef>
              <a:buClr>
                <a:srgbClr val="0D948F"/>
              </a:buClr>
            </a:pPr>
            <a:r>
              <a:rPr lang="en-US" altLang="en-US" sz="3600" dirty="0" smtClean="0"/>
              <a:t>Interventions and evaluation of outcomes</a:t>
            </a:r>
          </a:p>
          <a:p>
            <a:pPr marL="339725" indent="-339725">
              <a:spcBef>
                <a:spcPct val="0"/>
              </a:spcBef>
              <a:buClr>
                <a:srgbClr val="0D948F"/>
              </a:buClr>
            </a:pPr>
            <a:r>
              <a:rPr lang="en-US" altLang="en-US" sz="3600" dirty="0" smtClean="0"/>
              <a:t>Patient outcomes</a:t>
            </a:r>
          </a:p>
        </p:txBody>
      </p:sp>
      <p:sp>
        <p:nvSpPr>
          <p:cNvPr id="72707" name="Title 2"/>
          <p:cNvSpPr>
            <a:spLocks noGrp="1"/>
          </p:cNvSpPr>
          <p:nvPr>
            <p:ph type="title"/>
          </p:nvPr>
        </p:nvSpPr>
        <p:spPr>
          <a:xfrm>
            <a:off x="457200" y="274638"/>
            <a:ext cx="8229600" cy="944562"/>
          </a:xfrm>
        </p:spPr>
        <p:txBody>
          <a:bodyPr/>
          <a:lstStyle/>
          <a:p>
            <a:r>
              <a:rPr lang="en-US" altLang="en-US" sz="4000" dirty="0" smtClean="0"/>
              <a:t>Perioperative Nursing Care</a:t>
            </a:r>
          </a:p>
        </p:txBody>
      </p:sp>
    </p:spTree>
    <p:extLst>
      <p:ext uri="{BB962C8B-B14F-4D97-AF65-F5344CB8AC3E}">
        <p14:creationId xmlns:p14="http://schemas.microsoft.com/office/powerpoint/2010/main" val="149214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609600" y="1981200"/>
            <a:ext cx="8077200" cy="4144963"/>
          </a:xfrm>
        </p:spPr>
        <p:txBody>
          <a:bodyPr/>
          <a:lstStyle/>
          <a:p>
            <a:pPr>
              <a:spcBef>
                <a:spcPct val="0"/>
              </a:spcBef>
              <a:buNone/>
            </a:pPr>
            <a:endParaRPr lang="en-US" altLang="en-US" dirty="0"/>
          </a:p>
          <a:p>
            <a:pPr marL="0" indent="0">
              <a:spcBef>
                <a:spcPct val="0"/>
              </a:spcBef>
              <a:buNone/>
            </a:pPr>
            <a:r>
              <a:rPr lang="en-US" altLang="en-US" sz="3200" dirty="0" smtClean="0"/>
              <a:t>Remember </a:t>
            </a:r>
            <a:r>
              <a:rPr lang="en-US" altLang="en-US" sz="3200" dirty="0"/>
              <a:t>that general room ventilation and smoke evacuation are the </a:t>
            </a:r>
            <a:r>
              <a:rPr lang="en-US" altLang="en-US" sz="3200" b="1" dirty="0"/>
              <a:t>first </a:t>
            </a:r>
            <a:r>
              <a:rPr lang="en-US" altLang="en-US" sz="3200" dirty="0"/>
              <a:t>line of protection from surgical smoke.</a:t>
            </a:r>
          </a:p>
          <a:p>
            <a:pPr>
              <a:spcBef>
                <a:spcPct val="0"/>
              </a:spcBef>
              <a:buNone/>
            </a:pPr>
            <a:endParaRPr lang="en-US" altLang="en-US" sz="3200" dirty="0" smtClean="0"/>
          </a:p>
          <a:p>
            <a:pPr>
              <a:spcBef>
                <a:spcPct val="0"/>
              </a:spcBef>
              <a:buNone/>
            </a:pPr>
            <a:r>
              <a:rPr lang="en-US" altLang="en-US" sz="3200" dirty="0" smtClean="0"/>
              <a:t>Wear </a:t>
            </a:r>
            <a:r>
              <a:rPr lang="en-US" altLang="en-US" sz="3200" dirty="0"/>
              <a:t>appropriate </a:t>
            </a:r>
            <a:r>
              <a:rPr lang="en-US" altLang="en-US" sz="3200" dirty="0" smtClean="0"/>
              <a:t>PPE.</a:t>
            </a:r>
            <a:endParaRPr lang="en-US" altLang="en-US" sz="3200" dirty="0"/>
          </a:p>
          <a:p>
            <a:pPr>
              <a:spcBef>
                <a:spcPct val="0"/>
              </a:spcBef>
              <a:buFont typeface="Arial" panose="020B0604020202020204" pitchFamily="34" charset="0"/>
              <a:buNone/>
            </a:pPr>
            <a:endParaRPr lang="en-US" altLang="en-US" dirty="0" smtClean="0"/>
          </a:p>
        </p:txBody>
      </p:sp>
      <p:sp>
        <p:nvSpPr>
          <p:cNvPr id="73731" name="Title 2"/>
          <p:cNvSpPr>
            <a:spLocks noGrp="1"/>
          </p:cNvSpPr>
          <p:nvPr>
            <p:ph type="title"/>
          </p:nvPr>
        </p:nvSpPr>
        <p:spPr/>
        <p:txBody>
          <a:bodyPr/>
          <a:lstStyle/>
          <a:p>
            <a:r>
              <a:rPr lang="en-US" altLang="en-US" dirty="0" smtClean="0"/>
              <a:t>Surgical Attire</a:t>
            </a:r>
          </a:p>
        </p:txBody>
      </p:sp>
    </p:spTree>
    <p:extLst>
      <p:ext uri="{BB962C8B-B14F-4D97-AF65-F5344CB8AC3E}">
        <p14:creationId xmlns:p14="http://schemas.microsoft.com/office/powerpoint/2010/main" val="2311737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Masks</a:t>
            </a:r>
            <a:endParaRPr lang="en-US" dirty="0"/>
          </a:p>
        </p:txBody>
      </p:sp>
      <p:sp>
        <p:nvSpPr>
          <p:cNvPr id="5" name="Content Placeholder 4"/>
          <p:cNvSpPr>
            <a:spLocks noGrp="1"/>
          </p:cNvSpPr>
          <p:nvPr>
            <p:ph idx="1"/>
          </p:nvPr>
        </p:nvSpPr>
        <p:spPr>
          <a:xfrm>
            <a:off x="262467" y="1405055"/>
            <a:ext cx="8667526" cy="5049534"/>
          </a:xfrm>
        </p:spPr>
        <p:txBody>
          <a:bodyPr>
            <a:normAutofit/>
          </a:bodyPr>
          <a:lstStyle/>
          <a:p>
            <a:pPr marL="0" indent="0">
              <a:buNone/>
            </a:pPr>
            <a:r>
              <a:rPr lang="en-US" sz="3200" dirty="0" smtClean="0"/>
              <a:t>Surgical masks and high-filtration surgical face masks</a:t>
            </a:r>
          </a:p>
          <a:p>
            <a:pPr marL="401638" lvl="1" indent="-339725">
              <a:buClr>
                <a:srgbClr val="00877C"/>
              </a:buClr>
            </a:pPr>
            <a:r>
              <a:rPr lang="en-US" sz="3200" dirty="0" smtClean="0">
                <a:solidFill>
                  <a:schemeClr val="tx1"/>
                </a:solidFill>
              </a:rPr>
              <a:t>Fluid resistant, loose-fitting face mask</a:t>
            </a:r>
          </a:p>
          <a:p>
            <a:pPr marL="401638" lvl="1" indent="-339725">
              <a:buClr>
                <a:srgbClr val="00877C"/>
              </a:buClr>
            </a:pPr>
            <a:r>
              <a:rPr lang="en-US" sz="3200" dirty="0" smtClean="0">
                <a:solidFill>
                  <a:schemeClr val="tx1"/>
                </a:solidFill>
              </a:rPr>
              <a:t>Protects wearer from large droplets, splashes, sprays</a:t>
            </a:r>
          </a:p>
          <a:p>
            <a:pPr marL="401638" lvl="1" indent="-339725">
              <a:buClr>
                <a:srgbClr val="00877C"/>
              </a:buClr>
            </a:pPr>
            <a:r>
              <a:rPr lang="en-US" sz="3200" dirty="0" smtClean="0">
                <a:solidFill>
                  <a:schemeClr val="tx1"/>
                </a:solidFill>
              </a:rPr>
              <a:t>Not a reliable way to protect wearer from inhaling contaminants </a:t>
            </a:r>
          </a:p>
          <a:p>
            <a:pPr marL="401638" lvl="1" indent="-339725">
              <a:buClr>
                <a:srgbClr val="00877C"/>
              </a:buClr>
            </a:pPr>
            <a:r>
              <a:rPr lang="en-US" sz="3200" dirty="0" smtClean="0">
                <a:solidFill>
                  <a:schemeClr val="tx1"/>
                </a:solidFill>
              </a:rPr>
              <a:t>Does not create a seal between the wearer’s face and the mask</a:t>
            </a:r>
          </a:p>
          <a:p>
            <a:pPr marL="0" indent="0">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92" y="5289831"/>
            <a:ext cx="841837" cy="95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997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Masks</a:t>
            </a:r>
            <a:endParaRPr lang="en-US" dirty="0"/>
          </a:p>
        </p:txBody>
      </p:sp>
      <p:sp>
        <p:nvSpPr>
          <p:cNvPr id="5" name="Content Placeholder 4"/>
          <p:cNvSpPr>
            <a:spLocks noGrp="1"/>
          </p:cNvSpPr>
          <p:nvPr>
            <p:ph idx="1"/>
          </p:nvPr>
        </p:nvSpPr>
        <p:spPr>
          <a:xfrm>
            <a:off x="214007" y="1411941"/>
            <a:ext cx="8553476" cy="4840941"/>
          </a:xfrm>
        </p:spPr>
        <p:txBody>
          <a:bodyPr>
            <a:normAutofit/>
          </a:bodyPr>
          <a:lstStyle/>
          <a:p>
            <a:pPr marL="0" indent="0">
              <a:buNone/>
            </a:pPr>
            <a:endParaRPr lang="en-US" sz="3200" dirty="0" smtClean="0"/>
          </a:p>
          <a:p>
            <a:pPr marL="0" indent="0">
              <a:buNone/>
            </a:pPr>
            <a:r>
              <a:rPr lang="en-US" sz="3200" dirty="0" smtClean="0"/>
              <a:t>High-filtration surgical face mask</a:t>
            </a:r>
          </a:p>
          <a:p>
            <a:pPr lvl="1" indent="-449263"/>
            <a:r>
              <a:rPr lang="en-US" sz="3200" dirty="0" smtClean="0"/>
              <a:t>Designed to filter particulate matter that is </a:t>
            </a:r>
            <a:br>
              <a:rPr lang="en-US" sz="3200" dirty="0" smtClean="0"/>
            </a:br>
            <a:r>
              <a:rPr lang="en-US" sz="3200" dirty="0" smtClean="0"/>
              <a:t>0.1 micron in size or larger</a:t>
            </a:r>
          </a:p>
          <a:p>
            <a:pPr lvl="1"/>
            <a:endParaRPr lang="en-US" sz="3200" dirty="0"/>
          </a:p>
          <a:p>
            <a:pPr marL="0" indent="0">
              <a:buNone/>
            </a:pPr>
            <a:r>
              <a:rPr lang="en-US" altLang="ja-JP" sz="3200" dirty="0" smtClean="0"/>
              <a:t>A </a:t>
            </a:r>
            <a:r>
              <a:rPr lang="en-US" altLang="ja-JP" sz="3200" dirty="0"/>
              <a:t>surgical mask is </a:t>
            </a:r>
            <a:r>
              <a:rPr lang="en-US" altLang="ja-JP" sz="3200" b="1" dirty="0"/>
              <a:t>not </a:t>
            </a:r>
            <a:r>
              <a:rPr lang="en-US" altLang="ja-JP" sz="3200" dirty="0"/>
              <a:t>considered respiratory PPE.</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73" y="4833935"/>
            <a:ext cx="1246395" cy="141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14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508325" y="2250143"/>
            <a:ext cx="4127350" cy="3200677"/>
          </a:xfrm>
          <a:prstGeom prst="rect">
            <a:avLst/>
          </a:prstGeom>
          <a:ln w="19050">
            <a:solidFill>
              <a:schemeClr val="accent1"/>
            </a:solidFill>
          </a:ln>
        </p:spPr>
      </p:pic>
      <p:pic>
        <p:nvPicPr>
          <p:cNvPr id="7" name="Picture 6"/>
          <p:cNvPicPr>
            <a:picLocks noChangeAspect="1"/>
          </p:cNvPicPr>
          <p:nvPr/>
        </p:nvPicPr>
        <p:blipFill>
          <a:blip r:embed="rId4"/>
          <a:stretch>
            <a:fillRect/>
          </a:stretch>
        </p:blipFill>
        <p:spPr>
          <a:xfrm>
            <a:off x="1284090" y="5769082"/>
            <a:ext cx="6023370" cy="463336"/>
          </a:xfrm>
          <a:prstGeom prst="rect">
            <a:avLst/>
          </a:prstGeom>
        </p:spPr>
      </p:pic>
      <p:pic>
        <p:nvPicPr>
          <p:cNvPr id="8" name="Picture 7"/>
          <p:cNvPicPr>
            <a:picLocks noChangeAspect="1"/>
          </p:cNvPicPr>
          <p:nvPr/>
        </p:nvPicPr>
        <p:blipFill>
          <a:blip r:embed="rId5"/>
          <a:stretch>
            <a:fillRect/>
          </a:stretch>
        </p:blipFill>
        <p:spPr>
          <a:xfrm>
            <a:off x="1131677" y="187792"/>
            <a:ext cx="6175783" cy="938865"/>
          </a:xfrm>
          <a:prstGeom prst="rect">
            <a:avLst/>
          </a:prstGeom>
        </p:spPr>
      </p:pic>
    </p:spTree>
    <p:extLst>
      <p:ext uri="{BB962C8B-B14F-4D97-AF65-F5344CB8AC3E}">
        <p14:creationId xmlns:p14="http://schemas.microsoft.com/office/powerpoint/2010/main" val="1373692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 14 16 AORN Go Clear Award Template.potx [Read-Only]" id="{AC1A6089-E3A8-4CA7-8455-D8094B481FA6}" vid="{FD457092-5CDA-4CA3-B94F-AD38CBC95A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14 16 AORN Go Clear Award Template</Template>
  <TotalTime>317</TotalTime>
  <Words>3026</Words>
  <Application>Microsoft Office PowerPoint</Application>
  <PresentationFormat>On-screen Show (4:3)</PresentationFormat>
  <Paragraphs>294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Wingdings</vt:lpstr>
      <vt:lpstr>Office Theme</vt:lpstr>
      <vt:lpstr>Management of Surgical Smoke Tool Kit</vt:lpstr>
      <vt:lpstr>Instructions to the Learner</vt:lpstr>
      <vt:lpstr>     </vt:lpstr>
      <vt:lpstr> </vt:lpstr>
      <vt:lpstr>Perioperative Nursing Care</vt:lpstr>
      <vt:lpstr>Surgical Attire</vt:lpstr>
      <vt:lpstr>PPE: Masks</vt:lpstr>
      <vt:lpstr>PPE: Masks</vt:lpstr>
      <vt:lpstr>PowerPoint Presentation</vt:lpstr>
      <vt:lpstr>Respiratory Protection</vt:lpstr>
      <vt:lpstr>Respiratory Protection</vt:lpstr>
      <vt:lpstr>Team Briefing</vt:lpstr>
      <vt:lpstr>Hand-Over Communication</vt:lpstr>
      <vt:lpstr>Safe Handling</vt:lpstr>
      <vt:lpstr>Documentation</vt:lpstr>
      <vt:lpstr>Policies and Procedures</vt:lpstr>
      <vt:lpstr>Smoke Evacuation: Compliance Study</vt:lpstr>
      <vt:lpstr>Smoke Evacuation Compliance Study: Compliance Model*</vt:lpstr>
      <vt:lpstr>Smoke Evacuation Compliance Study</vt:lpstr>
      <vt:lpstr>Perioperative RN Survey</vt:lpstr>
      <vt:lpstr>     Perioperative RN Survey: Study Findings </vt:lpstr>
      <vt:lpstr>Educational Outcomes and Competency</vt:lpstr>
      <vt:lpstr>Educational Outcomes and Competency</vt:lpstr>
      <vt:lpstr>Educational Outcomes and Competency</vt:lpstr>
      <vt:lpstr>Educational Outcomes and Competency</vt:lpstr>
      <vt:lpstr>Increasing Compliance</vt:lpstr>
      <vt:lpstr>Quality Monitoring and Performance Improvement – Compliance Indicators</vt:lpstr>
      <vt:lpstr>Quality Monitoring and Performance Improvement – Compliance Indicators</vt:lpstr>
      <vt:lpstr>Are Hospitals Really Smoke Free?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Eckhart</dc:creator>
  <cp:lastModifiedBy>Ellice Mellinger</cp:lastModifiedBy>
  <cp:revision>35</cp:revision>
  <dcterms:created xsi:type="dcterms:W3CDTF">2016-05-24T17:19:31Z</dcterms:created>
  <dcterms:modified xsi:type="dcterms:W3CDTF">2018-11-14T20:06:26Z</dcterms:modified>
</cp:coreProperties>
</file>