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60" r:id="rId3"/>
    <p:sldId id="261" r:id="rId4"/>
    <p:sldId id="262" r:id="rId5"/>
    <p:sldId id="263" r:id="rId6"/>
    <p:sldId id="264" r:id="rId7"/>
    <p:sldId id="292" r:id="rId8"/>
    <p:sldId id="266" r:id="rId9"/>
    <p:sldId id="288" r:id="rId10"/>
    <p:sldId id="287" r:id="rId11"/>
    <p:sldId id="286" r:id="rId12"/>
    <p:sldId id="268" r:id="rId13"/>
    <p:sldId id="269" r:id="rId14"/>
    <p:sldId id="289" r:id="rId15"/>
    <p:sldId id="271" r:id="rId16"/>
    <p:sldId id="272" r:id="rId17"/>
    <p:sldId id="273" r:id="rId18"/>
    <p:sldId id="274" r:id="rId19"/>
    <p:sldId id="275" r:id="rId20"/>
    <p:sldId id="276" r:id="rId21"/>
    <p:sldId id="290" r:id="rId22"/>
    <p:sldId id="278" r:id="rId23"/>
    <p:sldId id="279" r:id="rId24"/>
    <p:sldId id="280" r:id="rId25"/>
    <p:sldId id="281" r:id="rId26"/>
    <p:sldId id="282" r:id="rId27"/>
    <p:sldId id="291" r:id="rId28"/>
    <p:sldId id="284"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 Ogg" initials="MO" lastIdx="10" clrIdx="0">
    <p:extLst>
      <p:ext uri="{19B8F6BF-5375-455C-9EA6-DF929625EA0E}">
        <p15:presenceInfo xmlns:p15="http://schemas.microsoft.com/office/powerpoint/2012/main" userId="S-1-5-21-2049858745-1877413546-945835055-45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B4BF"/>
    <a:srgbClr val="00877C"/>
    <a:srgbClr val="0066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5" autoAdjust="0"/>
    <p:restoredTop sz="78220" autoAdjust="0"/>
  </p:normalViewPr>
  <p:slideViewPr>
    <p:cSldViewPr snapToGrid="0">
      <p:cViewPr varScale="1">
        <p:scale>
          <a:sx n="72" d="100"/>
          <a:sy n="72" d="100"/>
        </p:scale>
        <p:origin x="1752" y="66"/>
      </p:cViewPr>
      <p:guideLst/>
    </p:cSldViewPr>
  </p:slideViewPr>
  <p:notesTextViewPr>
    <p:cViewPr>
      <p:scale>
        <a:sx n="1" d="1"/>
        <a:sy n="1" d="1"/>
      </p:scale>
      <p:origin x="0" y="0"/>
    </p:cViewPr>
  </p:notesTextViewPr>
  <p:notesViewPr>
    <p:cSldViewPr snapToGrid="0">
      <p:cViewPr varScale="1">
        <p:scale>
          <a:sx n="70" d="100"/>
          <a:sy n="70" d="100"/>
        </p:scale>
        <p:origin x="219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8F9945-413C-4EB9-9176-D1A49B271416}" type="datetimeFigureOut">
              <a:rPr lang="en-US" smtClean="0"/>
              <a:t>11/14/2018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BB7F7B-CC8D-4836-89F0-DBB16F105F82}" type="slidenum">
              <a:rPr lang="en-US" smtClean="0"/>
              <a:t>‹#›</a:t>
            </a:fld>
            <a:endParaRPr lang="en-US" dirty="0"/>
          </a:p>
        </p:txBody>
      </p:sp>
    </p:spTree>
    <p:extLst>
      <p:ext uri="{BB962C8B-B14F-4D97-AF65-F5344CB8AC3E}">
        <p14:creationId xmlns:p14="http://schemas.microsoft.com/office/powerpoint/2010/main" val="1658084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BB7F7B-CC8D-4836-89F0-DBB16F105F82}" type="slidenum">
              <a:rPr lang="en-US" smtClean="0"/>
              <a:t>1</a:t>
            </a:fld>
            <a:endParaRPr lang="en-US" dirty="0"/>
          </a:p>
        </p:txBody>
      </p:sp>
    </p:spTree>
    <p:extLst>
      <p:ext uri="{BB962C8B-B14F-4D97-AF65-F5344CB8AC3E}">
        <p14:creationId xmlns:p14="http://schemas.microsoft.com/office/powerpoint/2010/main" val="299266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68491" y="4229100"/>
            <a:ext cx="6250674" cy="4778422"/>
          </a:xfrm>
        </p:spPr>
        <p:txBody>
          <a:bodyPr/>
          <a:lstStyle/>
          <a:p>
            <a:pPr defTabSz="931774">
              <a:defRPr/>
            </a:pPr>
            <a:r>
              <a:rPr lang="en-US" dirty="0" smtClean="0"/>
              <a:t>The illustration demonstrates the size of the particles generated by the various energy devices; for example, particles generated by the laser are 0.3 micrometers. Larger particles deposit in the nasopharynx, and smaller particles generated by electrosurgical devices deposit in the alveoli of the lungs. </a:t>
            </a:r>
            <a:endParaRPr lang="en-US" altLang="en-US" dirty="0" smtClean="0">
              <a:cs typeface="Times New Roman" panose="02020603050405020304" pitchFamily="18" charset="0"/>
            </a:endParaRPr>
          </a:p>
          <a:p>
            <a:pPr>
              <a:spcBef>
                <a:spcPct val="0"/>
              </a:spcBef>
            </a:pPr>
            <a:endParaRPr lang="en-US" altLang="en-US" dirty="0" smtClean="0"/>
          </a:p>
          <a:p>
            <a:pPr>
              <a:spcBef>
                <a:spcPct val="0"/>
              </a:spcBef>
            </a:pPr>
            <a:r>
              <a:rPr lang="en-US" altLang="en-US" dirty="0" smtClean="0"/>
              <a:t>In Tokyo, at the </a:t>
            </a:r>
            <a:r>
              <a:rPr lang="en-US" dirty="0" smtClean="0">
                <a:solidFill>
                  <a:srgbClr val="232323"/>
                </a:solidFill>
              </a:rPr>
              <a:t>International Society for Laser Surgery </a:t>
            </a:r>
            <a:r>
              <a:rPr lang="en-US" altLang="en-US" dirty="0" smtClean="0"/>
              <a:t>in 1981, Dr. </a:t>
            </a:r>
            <a:r>
              <a:rPr lang="en-US" altLang="en-US" dirty="0" err="1" smtClean="0"/>
              <a:t>Mihashi</a:t>
            </a:r>
            <a:r>
              <a:rPr lang="en-US" altLang="en-US" dirty="0" smtClean="0"/>
              <a:t> noted that 77% of the particles within surgical smoke are less than 1.1 micrometers in size.</a:t>
            </a:r>
            <a:r>
              <a:rPr lang="en-US" altLang="en-US" baseline="30000" dirty="0" smtClean="0"/>
              <a:t>1</a:t>
            </a:r>
            <a:r>
              <a:rPr lang="en-US" altLang="en-US" dirty="0" smtClean="0"/>
              <a:t> Particles of this size can easily be deposited in the alveoli, the gas exchange regions of the lungs, which can lead to respiratory problems. </a:t>
            </a:r>
            <a:r>
              <a:rPr lang="en-US" altLang="ja-JP" dirty="0" smtClean="0"/>
              <a:t>Also, the circulating blood will pick up whatever is in the alveoli and circulate it randomly throughout the body.</a:t>
            </a:r>
            <a:endParaRPr lang="en-US" dirty="0" smtClean="0"/>
          </a:p>
          <a:p>
            <a:endParaRPr lang="en-US" dirty="0" smtClean="0"/>
          </a:p>
          <a:p>
            <a:r>
              <a:rPr lang="en-US" sz="1200" kern="1200" dirty="0" err="1" smtClean="0">
                <a:solidFill>
                  <a:schemeClr val="tx1"/>
                </a:solidFill>
                <a:effectLst/>
                <a:latin typeface="+mn-lt"/>
                <a:ea typeface="+mn-ea"/>
                <a:cs typeface="+mn-cs"/>
              </a:rPr>
              <a:t>Näslund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Andréasson</a:t>
            </a:r>
            <a:r>
              <a:rPr lang="en-US" sz="1200" kern="1200" dirty="0" smtClean="0">
                <a:solidFill>
                  <a:schemeClr val="tx1"/>
                </a:solidFill>
                <a:effectLst/>
                <a:latin typeface="+mn-lt"/>
                <a:ea typeface="+mn-ea"/>
                <a:cs typeface="+mn-cs"/>
              </a:rPr>
              <a:t> and colleagues</a:t>
            </a:r>
            <a:r>
              <a:rPr lang="en-US" sz="1200" kern="1200" baseline="0" dirty="0" smtClean="0">
                <a:solidFill>
                  <a:schemeClr val="tx1"/>
                </a:solidFill>
                <a:effectLst/>
                <a:latin typeface="+mn-lt"/>
                <a:ea typeface="+mn-ea"/>
                <a:cs typeface="+mn-cs"/>
              </a:rPr>
              <a:t> </a:t>
            </a:r>
            <a:r>
              <a:rPr lang="en-US" dirty="0" smtClean="0"/>
              <a:t>analyzed the amount of airborne particles and ultrafine particles generated during surgery.</a:t>
            </a:r>
            <a:r>
              <a:rPr lang="en-US" dirty="0"/>
              <a:t> </a:t>
            </a:r>
            <a:r>
              <a:rPr lang="en-US" dirty="0" smtClean="0"/>
              <a:t>Particles that are smaller than 0.1 micrometers in diameter are commonly defined as ultrafine. Particles</a:t>
            </a:r>
            <a:r>
              <a:rPr lang="en-US" baseline="0" dirty="0" smtClean="0"/>
              <a:t> of this size can be deposited in the alveoli. </a:t>
            </a:r>
            <a:r>
              <a:rPr lang="en-US" dirty="0" smtClean="0"/>
              <a:t>The researchers took personal and stationary samplings of ultrafine particles during peritonectomy procedures and colon and rectal cancer surgery, procedures that generate large amounts of surgical smoke. The personal sampling devices were 2 to 3 cm (approximately 1 inch) from the breathing area of the surgeon. The stationary devices were 3 meters or 9 feet from the smoke generation. The mean cumulative levels were statistically significant for personal and stationary samplings, signifying exposure for team members at the surgical field and non-scrubbed team members in the room.</a:t>
            </a:r>
            <a:r>
              <a:rPr lang="en-US" dirty="0"/>
              <a:t> </a:t>
            </a:r>
            <a:r>
              <a:rPr lang="en-US" dirty="0" smtClean="0"/>
              <a:t>In discussing the results, the researchers compared the cumulative concentrations of ultrafine particles to smoking cigarettes or frying beef. </a:t>
            </a:r>
            <a:r>
              <a:rPr lang="en-US" sz="1200" kern="1200" dirty="0" smtClean="0">
                <a:solidFill>
                  <a:schemeClr val="tx1"/>
                </a:solidFill>
                <a:effectLst/>
                <a:latin typeface="+mn-lt"/>
                <a:ea typeface="+mn-ea"/>
                <a:cs typeface="+mn-cs"/>
              </a:rPr>
              <a:t>They </a:t>
            </a:r>
            <a:r>
              <a:rPr lang="en-US" dirty="0" smtClean="0"/>
              <a:t>concluded that high levels of ultrafine particles generated by electrocautery devices can be a health risk and warrants further investigation.</a:t>
            </a:r>
            <a:r>
              <a:rPr lang="en-US" baseline="30000" dirty="0" smtClean="0"/>
              <a:t>2</a:t>
            </a:r>
            <a:endParaRPr lang="en-US" baseline="0" dirty="0" smtClean="0"/>
          </a:p>
          <a:p>
            <a:endParaRPr lang="en-US" baseline="0" dirty="0" smtClean="0"/>
          </a:p>
          <a:p>
            <a:r>
              <a:rPr lang="en-US" b="1" baseline="0" dirty="0" smtClean="0"/>
              <a:t>References</a:t>
            </a:r>
          </a:p>
          <a:p>
            <a:pPr marL="228600" indent="-228600">
              <a:buFont typeface="+mj-lt"/>
              <a:buAutoNum type="arabicPeriod"/>
            </a:pPr>
            <a:r>
              <a:rPr lang="en-US" dirty="0" err="1" smtClean="0"/>
              <a:t>Mihashi</a:t>
            </a:r>
            <a:r>
              <a:rPr lang="en-US" dirty="0" smtClean="0"/>
              <a:t> S, Ueda S, Hirano M, Tomita Y, </a:t>
            </a:r>
            <a:r>
              <a:rPr lang="en-US" dirty="0" err="1" smtClean="0"/>
              <a:t>Hirohata</a:t>
            </a:r>
            <a:r>
              <a:rPr lang="en-US" dirty="0" smtClean="0"/>
              <a:t> T. Some problems about condensates induced by CO</a:t>
            </a:r>
            <a:r>
              <a:rPr lang="en-US" baseline="-25000" dirty="0" smtClean="0"/>
              <a:t>2</a:t>
            </a:r>
            <a:r>
              <a:rPr lang="en-US" dirty="0" smtClean="0"/>
              <a:t> laser irradiation. 4th Congress of the International Society for Laser Surgery. Society for Laser Medicine. Tokyo, Japan; 1981.</a:t>
            </a:r>
          </a:p>
          <a:p>
            <a:pPr marL="228600" indent="-228600">
              <a:buFont typeface="+mj-lt"/>
              <a:buAutoNum type="arabicPeriod"/>
            </a:pPr>
            <a:endParaRPr lang="en-US"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err="1" smtClean="0">
                <a:solidFill>
                  <a:schemeClr val="tx1"/>
                </a:solidFill>
                <a:effectLst/>
                <a:latin typeface="+mn-lt"/>
                <a:ea typeface="+mn-ea"/>
                <a:cs typeface="+mn-cs"/>
              </a:rPr>
              <a:t>Näslund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Andréasson</a:t>
            </a:r>
            <a:r>
              <a:rPr lang="en-US" sz="1200" kern="1200" dirty="0" smtClean="0">
                <a:solidFill>
                  <a:schemeClr val="tx1"/>
                </a:solidFill>
                <a:effectLst/>
                <a:latin typeface="+mn-lt"/>
                <a:ea typeface="+mn-ea"/>
                <a:cs typeface="+mn-cs"/>
              </a:rPr>
              <a:t> S, </a:t>
            </a:r>
            <a:r>
              <a:rPr lang="en-US" sz="1200" kern="1200" dirty="0" err="1" smtClean="0">
                <a:solidFill>
                  <a:schemeClr val="tx1"/>
                </a:solidFill>
                <a:effectLst/>
                <a:latin typeface="+mn-lt"/>
                <a:ea typeface="+mn-ea"/>
                <a:cs typeface="+mn-cs"/>
              </a:rPr>
              <a:t>Mahteme</a:t>
            </a:r>
            <a:r>
              <a:rPr lang="en-US" sz="1200" kern="1200" dirty="0" smtClean="0">
                <a:solidFill>
                  <a:schemeClr val="tx1"/>
                </a:solidFill>
                <a:effectLst/>
                <a:latin typeface="+mn-lt"/>
                <a:ea typeface="+mn-ea"/>
                <a:cs typeface="+mn-cs"/>
              </a:rPr>
              <a:t> H, </a:t>
            </a:r>
            <a:r>
              <a:rPr lang="en-US" sz="1200" kern="1200" dirty="0" err="1" smtClean="0">
                <a:solidFill>
                  <a:schemeClr val="tx1"/>
                </a:solidFill>
                <a:effectLst/>
                <a:latin typeface="+mn-lt"/>
                <a:ea typeface="+mn-ea"/>
                <a:cs typeface="+mn-cs"/>
              </a:rPr>
              <a:t>Sahlberg</a:t>
            </a:r>
            <a:r>
              <a:rPr lang="en-US" sz="1200" kern="1200" dirty="0" smtClean="0">
                <a:solidFill>
                  <a:schemeClr val="tx1"/>
                </a:solidFill>
                <a:effectLst/>
                <a:latin typeface="+mn-lt"/>
                <a:ea typeface="+mn-ea"/>
                <a:cs typeface="+mn-cs"/>
              </a:rPr>
              <a:t> B, </a:t>
            </a:r>
            <a:r>
              <a:rPr lang="en-US" sz="1200" kern="1200" dirty="0" err="1" smtClean="0">
                <a:solidFill>
                  <a:schemeClr val="tx1"/>
                </a:solidFill>
                <a:effectLst/>
                <a:latin typeface="+mn-lt"/>
                <a:ea typeface="+mn-ea"/>
                <a:cs typeface="+mn-cs"/>
              </a:rPr>
              <a:t>Anundi</a:t>
            </a:r>
            <a:r>
              <a:rPr lang="en-US" sz="1200" kern="1200" dirty="0" smtClean="0">
                <a:solidFill>
                  <a:schemeClr val="tx1"/>
                </a:solidFill>
                <a:effectLst/>
                <a:latin typeface="+mn-lt"/>
                <a:ea typeface="+mn-ea"/>
                <a:cs typeface="+mn-cs"/>
              </a:rPr>
              <a:t> H. Polycyclic aromatic hydrocarbons in electrocautery smoke during peritonectomy procedures. </a:t>
            </a:r>
            <a:r>
              <a:rPr lang="en-US" sz="1200" i="1" kern="1200" dirty="0" smtClean="0">
                <a:solidFill>
                  <a:schemeClr val="tx1"/>
                </a:solidFill>
                <a:effectLst/>
                <a:latin typeface="+mn-lt"/>
                <a:ea typeface="+mn-ea"/>
                <a:cs typeface="+mn-cs"/>
              </a:rPr>
              <a:t>J Environ Public Health. </a:t>
            </a:r>
            <a:r>
              <a:rPr lang="en-US" sz="1200" kern="1200" dirty="0" smtClean="0">
                <a:solidFill>
                  <a:schemeClr val="tx1"/>
                </a:solidFill>
                <a:effectLst/>
                <a:latin typeface="+mn-lt"/>
                <a:ea typeface="+mn-ea"/>
                <a:cs typeface="+mn-cs"/>
              </a:rPr>
              <a:t>2012;2012:929053.  </a:t>
            </a:r>
          </a:p>
          <a:p>
            <a:endParaRPr lang="en-US" dirty="0"/>
          </a:p>
        </p:txBody>
      </p:sp>
      <p:sp>
        <p:nvSpPr>
          <p:cNvPr id="4" name="Slide Number Placeholder 3"/>
          <p:cNvSpPr>
            <a:spLocks noGrp="1"/>
          </p:cNvSpPr>
          <p:nvPr>
            <p:ph type="sldNum" sz="quarter" idx="10"/>
          </p:nvPr>
        </p:nvSpPr>
        <p:spPr/>
        <p:txBody>
          <a:bodyPr/>
          <a:lstStyle/>
          <a:p>
            <a:fld id="{D6BB7F7B-CC8D-4836-89F0-DBB16F105F82}" type="slidenum">
              <a:rPr lang="en-US" smtClean="0"/>
              <a:t>10</a:t>
            </a:fld>
            <a:endParaRPr lang="en-US" dirty="0"/>
          </a:p>
        </p:txBody>
      </p:sp>
    </p:spTree>
    <p:extLst>
      <p:ext uri="{BB962C8B-B14F-4D97-AF65-F5344CB8AC3E}">
        <p14:creationId xmlns:p14="http://schemas.microsoft.com/office/powerpoint/2010/main" val="4143177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74710"/>
          </a:xfrm>
        </p:spPr>
        <p:txBody>
          <a:bodyPr/>
          <a:lstStyle/>
          <a:p>
            <a:r>
              <a:rPr lang="en-US" dirty="0" smtClean="0"/>
              <a:t>Perioperative team members should wear PPE (ie, respiratory protection) as secondary protection against residual surgical smoke. General room ventilation and smoke evacuation (ie, local exhaust ventilation) are the first lines of protection against the hazards of surgical smoke. When respiratory protection is required, the minimum respiratory protection device is a filtering face piece respirator (eg, an N95 respirator). A surgical N95 respirator is fluid resistant on the outside to protect the wearer from splashes or sprays of body fluids. </a:t>
            </a:r>
          </a:p>
          <a:p>
            <a:endParaRPr lang="en-US" i="1" baseline="30000" dirty="0" smtClean="0"/>
          </a:p>
          <a:p>
            <a:pPr defTabSz="931774">
              <a:defRPr/>
            </a:pPr>
            <a:r>
              <a:rPr lang="en-US" dirty="0" smtClean="0"/>
              <a:t>A surgical mask is a loose-fitting face mask intended to prevent the release of potential contaminants from the user into his or her immediate environment. A surgical mask is fluid resistant, providing protection from large droplets, sprays, and splashes of body fluids, but it does not give the wearer a reliable level of protection from inhaling small airborne particles. A surgical mask is not considered respiratory protection.</a:t>
            </a:r>
            <a:r>
              <a:rPr lang="en-US" i="1" baseline="30000" dirty="0" smtClean="0"/>
              <a:t> </a:t>
            </a:r>
            <a:r>
              <a:rPr lang="en-US" dirty="0" smtClean="0"/>
              <a:t> A high-filtration surgical face mask is designed to filter particulate matter that is 0.1 micron in size and larger. Similar to a surgical mask, a high-filtration mask does not create a seal between the face and the mask and may allow dangerous contaminants to enter the health care worker’s breathing zone.</a:t>
            </a:r>
          </a:p>
          <a:p>
            <a:endParaRPr lang="en-US" dirty="0" smtClean="0"/>
          </a:p>
          <a:p>
            <a:r>
              <a:rPr lang="en-US" dirty="0" smtClean="0"/>
              <a:t>The evidence</a:t>
            </a:r>
            <a:r>
              <a:rPr lang="en-US" i="1" baseline="30000" dirty="0" smtClean="0"/>
              <a:t> </a:t>
            </a:r>
            <a:r>
              <a:rPr lang="en-US" dirty="0" smtClean="0"/>
              <a:t>demonstrates the measurable superiority in protection provided by a surgical N95 respirator compared with high-filtration and surgical masks, and that surgical masks have inadequate filter performance for aerosols</a:t>
            </a:r>
            <a:r>
              <a:rPr lang="en-US" i="1" baseline="30000" dirty="0" smtClean="0"/>
              <a:t> </a:t>
            </a:r>
            <a:r>
              <a:rPr lang="en-US" dirty="0" smtClean="0"/>
              <a:t>and submicron particles.</a:t>
            </a:r>
          </a:p>
          <a:p>
            <a:endParaRPr lang="en-US" dirty="0"/>
          </a:p>
        </p:txBody>
      </p:sp>
      <p:sp>
        <p:nvSpPr>
          <p:cNvPr id="4" name="Slide Number Placeholder 3"/>
          <p:cNvSpPr>
            <a:spLocks noGrp="1"/>
          </p:cNvSpPr>
          <p:nvPr>
            <p:ph type="sldNum" sz="quarter" idx="10"/>
          </p:nvPr>
        </p:nvSpPr>
        <p:spPr/>
        <p:txBody>
          <a:bodyPr/>
          <a:lstStyle/>
          <a:p>
            <a:fld id="{D6BB7F7B-CC8D-4836-89F0-DBB16F105F82}" type="slidenum">
              <a:rPr lang="en-US" smtClean="0"/>
              <a:t>11</a:t>
            </a:fld>
            <a:endParaRPr lang="en-US" dirty="0"/>
          </a:p>
        </p:txBody>
      </p:sp>
    </p:spTree>
    <p:extLst>
      <p:ext uri="{BB962C8B-B14F-4D97-AF65-F5344CB8AC3E}">
        <p14:creationId xmlns:p14="http://schemas.microsoft.com/office/powerpoint/2010/main" val="1975608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600" dirty="0" smtClean="0"/>
              <a:t>In 2002, Nicola and</a:t>
            </a:r>
            <a:r>
              <a:rPr lang="en-US" altLang="en-US" sz="1600" baseline="0" dirty="0" smtClean="0"/>
              <a:t> colleagues </a:t>
            </a:r>
            <a:r>
              <a:rPr lang="en-US" altLang="en-US" sz="1600" dirty="0" smtClean="0"/>
              <a:t>found that surgical smoke is evenly distributed throughout the OR. Smoke particles can travel about 40 mph. The researchers reported when the ESU is activated, the concentration of the particles can increase from 60,000 particles per cubic foot to more than 1 million particles per cubic foot. After activation of the ESU and generation of surgical smoke, the concentration of particles returns to the baseline level after about 20 minutes.</a:t>
            </a:r>
            <a:r>
              <a:rPr lang="en-US" altLang="en-US" sz="1600" baseline="30000" dirty="0" smtClean="0"/>
              <a:t>1</a:t>
            </a:r>
            <a:endParaRPr lang="en-US" sz="1600" baseline="30000" dirty="0"/>
          </a:p>
          <a:p>
            <a:pPr>
              <a:spcBef>
                <a:spcPct val="0"/>
              </a:spcBef>
            </a:pPr>
            <a:endParaRPr lang="en-US" sz="1600" dirty="0" smtClean="0"/>
          </a:p>
          <a:p>
            <a:pPr>
              <a:spcBef>
                <a:spcPct val="0"/>
              </a:spcBef>
            </a:pPr>
            <a:r>
              <a:rPr lang="en-US" sz="1600" b="1" dirty="0" smtClean="0"/>
              <a:t>Reference</a:t>
            </a:r>
            <a:endParaRPr lang="en-US" sz="1600" b="1" dirty="0"/>
          </a:p>
          <a:p>
            <a:pPr>
              <a:spcBef>
                <a:spcPct val="0"/>
              </a:spcBef>
            </a:pPr>
            <a:r>
              <a:rPr lang="en-US" dirty="0" smtClean="0"/>
              <a:t>1. Nicola </a:t>
            </a:r>
            <a:r>
              <a:rPr lang="en-US" dirty="0"/>
              <a:t>JH, Nicola EM, Vieira R, Braile DM, Tanabe MM, Baldin DH. Speed of particles ejected from animal skin by CO</a:t>
            </a:r>
            <a:r>
              <a:rPr lang="en-US" baseline="-25000" dirty="0"/>
              <a:t>2</a:t>
            </a:r>
            <a:r>
              <a:rPr lang="en-US" dirty="0"/>
              <a:t> laser pulses, measured by laser Doppler velocimetry. </a:t>
            </a:r>
            <a:r>
              <a:rPr lang="en-US" i="1" dirty="0"/>
              <a:t>Phys Med Biol</a:t>
            </a:r>
            <a:r>
              <a:rPr lang="en-US" dirty="0"/>
              <a:t>. 2002;47(5):847-856. </a:t>
            </a:r>
            <a:r>
              <a:rPr lang="en-US" altLang="en-US" dirty="0" smtClean="0"/>
              <a:t> </a:t>
            </a:r>
          </a:p>
        </p:txBody>
      </p:sp>
      <p:sp>
        <p:nvSpPr>
          <p:cNvPr id="5" name="Slide Number Placeholder 4"/>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5DEF54A-BDEA-456F-A745-B91576968EA4}" type="slidenum">
              <a:rPr lang="en-US" altLang="en-US">
                <a:latin typeface="Calibri" panose="020F0502020204030204" pitchFamily="34" charset="0"/>
              </a:rPr>
              <a:pPr eaLnBrk="1" hangingPunct="1"/>
              <a:t>12</a:t>
            </a:fld>
            <a:endParaRPr lang="en-US" altLang="en-US" dirty="0">
              <a:latin typeface="Calibri" panose="020F0502020204030204" pitchFamily="34" charset="0"/>
            </a:endParaRPr>
          </a:p>
        </p:txBody>
      </p:sp>
    </p:spTree>
    <p:extLst>
      <p:ext uri="{BB962C8B-B14F-4D97-AF65-F5344CB8AC3E}">
        <p14:creationId xmlns:p14="http://schemas.microsoft.com/office/powerpoint/2010/main" val="1930706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sz="1600" dirty="0" smtClean="0"/>
              <a:t>There are many health care articles about surgical smoke. Surgical smoke concerns are universal and affect all types of surgical services,</a:t>
            </a:r>
            <a:r>
              <a:rPr lang="en-US" altLang="en-US" sz="1600" baseline="0" dirty="0" smtClean="0"/>
              <a:t> including </a:t>
            </a:r>
            <a:r>
              <a:rPr lang="en-US" altLang="en-US" sz="1600" dirty="0" smtClean="0"/>
              <a:t>inpatient settings, ambulatory surgery settings, and office-based settings. It’s also important to note that surgical smoke affects both patients and health care workers.</a:t>
            </a:r>
          </a:p>
        </p:txBody>
      </p:sp>
      <p:sp>
        <p:nvSpPr>
          <p:cNvPr id="5" name="Slide Number Placeholder 4"/>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B95EEAA-4A92-4199-829E-8BD99B27672E}" type="slidenum">
              <a:rPr lang="en-US" altLang="en-US">
                <a:latin typeface="Calibri" panose="020F0502020204030204" pitchFamily="34" charset="0"/>
              </a:rPr>
              <a:pPr eaLnBrk="1" hangingPunct="1"/>
              <a:t>13</a:t>
            </a:fld>
            <a:endParaRPr lang="en-US" altLang="en-US" dirty="0">
              <a:latin typeface="Calibri" panose="020F0502020204030204" pitchFamily="34" charset="0"/>
            </a:endParaRPr>
          </a:p>
        </p:txBody>
      </p:sp>
    </p:spTree>
    <p:extLst>
      <p:ext uri="{BB962C8B-B14F-4D97-AF65-F5344CB8AC3E}">
        <p14:creationId xmlns:p14="http://schemas.microsoft.com/office/powerpoint/2010/main" val="2882663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BB7F7B-CC8D-4836-89F0-DBB16F105F82}" type="slidenum">
              <a:rPr lang="en-US" smtClean="0"/>
              <a:t>14</a:t>
            </a:fld>
            <a:endParaRPr lang="en-US" dirty="0"/>
          </a:p>
        </p:txBody>
      </p:sp>
    </p:spTree>
    <p:extLst>
      <p:ext uri="{BB962C8B-B14F-4D97-AF65-F5344CB8AC3E}">
        <p14:creationId xmlns:p14="http://schemas.microsoft.com/office/powerpoint/2010/main" val="740011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sz="1600" dirty="0" smtClean="0"/>
              <a:t>Let discuss surgical smoke exposures that affect surgical patients. During a laparoscopic procedure, the patient is exposed surgical smoke in the abdomen when energy-based devices are used (eg, electrosurgery, laser, ultrasonics). This presents a unique set of problems associated with the patient absorbing surgical smoke.  </a:t>
            </a:r>
            <a:endParaRPr lang="en-US" altLang="en-US" sz="1600" dirty="0" smtClean="0"/>
          </a:p>
          <a:p>
            <a:endParaRPr lang="en-US" altLang="en-US" dirty="0" smtClean="0"/>
          </a:p>
        </p:txBody>
      </p:sp>
      <p:sp>
        <p:nvSpPr>
          <p:cNvPr id="5" name="Slide Number Placeholder 4"/>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49DBC19-A480-4E1D-AF67-C216CDA50BB7}" type="slidenum">
              <a:rPr lang="en-US" altLang="en-US">
                <a:latin typeface="Calibri" panose="020F0502020204030204" pitchFamily="34" charset="0"/>
              </a:rPr>
              <a:pPr eaLnBrk="1" hangingPunct="1"/>
              <a:t>15</a:t>
            </a:fld>
            <a:endParaRPr lang="en-US" altLang="en-US" dirty="0">
              <a:latin typeface="Calibri" panose="020F0502020204030204" pitchFamily="34" charset="0"/>
            </a:endParaRPr>
          </a:p>
        </p:txBody>
      </p:sp>
    </p:spTree>
    <p:extLst>
      <p:ext uri="{BB962C8B-B14F-4D97-AF65-F5344CB8AC3E}">
        <p14:creationId xmlns:p14="http://schemas.microsoft.com/office/powerpoint/2010/main" val="3967419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US" altLang="ja-JP" sz="1600" dirty="0"/>
              <a:t>As smoke builds up inside the abdomen during laparoscopy, the smoke is absorbed through the patient’s peritoneal membrane. </a:t>
            </a:r>
            <a:r>
              <a:rPr lang="en-US" altLang="ja-JP" sz="1600" dirty="0" smtClean="0"/>
              <a:t>When </a:t>
            </a:r>
            <a:r>
              <a:rPr lang="en-US" altLang="ja-JP" sz="1600" dirty="0"/>
              <a:t>the smoke is absorbed by red blood </a:t>
            </a:r>
            <a:r>
              <a:rPr lang="en-US" altLang="ja-JP" sz="1600" dirty="0" smtClean="0"/>
              <a:t>cells (RBCs),</a:t>
            </a:r>
            <a:r>
              <a:rPr lang="en-US" altLang="ja-JP" sz="1600" baseline="0" dirty="0" smtClean="0"/>
              <a:t> </a:t>
            </a:r>
            <a:r>
              <a:rPr lang="en-US" altLang="ja-JP" sz="1600" dirty="0" smtClean="0"/>
              <a:t>an </a:t>
            </a:r>
            <a:r>
              <a:rPr lang="en-US" altLang="ja-JP" sz="1600" dirty="0"/>
              <a:t>increase in carboxyhemoglobin and methemoglobin </a:t>
            </a:r>
            <a:r>
              <a:rPr lang="en-US" altLang="ja-JP" sz="1600" dirty="0" smtClean="0"/>
              <a:t>can occur.</a:t>
            </a:r>
            <a:r>
              <a:rPr lang="en-US" altLang="ja-JP" sz="1600" baseline="30000" dirty="0" smtClean="0"/>
              <a:t>1,2</a:t>
            </a:r>
            <a:endParaRPr lang="en-US" altLang="ja-JP" sz="1600" dirty="0"/>
          </a:p>
          <a:p>
            <a:pPr lvl="0"/>
            <a:endParaRPr lang="en-US" altLang="ja-JP" sz="1600" dirty="0"/>
          </a:p>
          <a:p>
            <a:r>
              <a:rPr lang="en-US" altLang="en-US" b="1" dirty="0" smtClean="0"/>
              <a:t>References</a:t>
            </a:r>
          </a:p>
          <a:p>
            <a:pPr marL="228600" indent="-228600">
              <a:buAutoNum type="arabicPeriod"/>
            </a:pPr>
            <a:r>
              <a:rPr lang="en-US" dirty="0" smtClean="0"/>
              <a:t>Beebe </a:t>
            </a:r>
            <a:r>
              <a:rPr lang="en-US" dirty="0"/>
              <a:t>DS, Swica H, Carlson N, Palahniuk RJ, Goodale RL. High levels of carbon monoxide are produced by electro-cautery of tissue during laparoscopic cholecystectomy. </a:t>
            </a:r>
            <a:r>
              <a:rPr lang="en-US" i="1" dirty="0"/>
              <a:t>Anesth Analg</a:t>
            </a:r>
            <a:r>
              <a:rPr lang="en-US" dirty="0"/>
              <a:t>. 1993;77(2):338-341</a:t>
            </a:r>
            <a:r>
              <a:rPr lang="en-US" dirty="0" smtClean="0"/>
              <a:t>.</a:t>
            </a:r>
          </a:p>
          <a:p>
            <a:pPr marL="0" indent="0">
              <a:buNone/>
            </a:pPr>
            <a:endParaRPr lang="en-US" dirty="0"/>
          </a:p>
          <a:p>
            <a:pPr marL="228600" indent="-228600">
              <a:buFont typeface="+mj-lt"/>
              <a:buAutoNum type="arabicPeriod" startAt="2"/>
            </a:pPr>
            <a:r>
              <a:rPr lang="en-US" dirty="0" smtClean="0"/>
              <a:t>Ott </a:t>
            </a:r>
            <a:r>
              <a:rPr lang="en-US" dirty="0"/>
              <a:t>DE. Carboxyhemoglobinemia due to peritoneal smoke absorption from laser tissue combustion at laparoscopy. </a:t>
            </a:r>
            <a:r>
              <a:rPr lang="en-US" i="1" dirty="0"/>
              <a:t>J Clin Laser Med Surg.</a:t>
            </a:r>
            <a:r>
              <a:rPr lang="en-US" dirty="0"/>
              <a:t>1998;16(6):309-315</a:t>
            </a:r>
            <a:r>
              <a:rPr lang="en-US" dirty="0" smtClean="0"/>
              <a:t>.</a:t>
            </a:r>
          </a:p>
          <a:p>
            <a:endParaRPr lang="en-US" dirty="0"/>
          </a:p>
          <a:p>
            <a:endParaRPr lang="en-US" altLang="en-US" dirty="0" smtClean="0"/>
          </a:p>
        </p:txBody>
      </p:sp>
      <p:sp>
        <p:nvSpPr>
          <p:cNvPr id="5" name="Slide Number Placeholder 4"/>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EBDFD47-C857-4349-AB92-E9C8D31B6DA2}" type="slidenum">
              <a:rPr lang="en-US" altLang="en-US">
                <a:latin typeface="Calibri" panose="020F0502020204030204" pitchFamily="34" charset="0"/>
              </a:rPr>
              <a:pPr eaLnBrk="1" hangingPunct="1"/>
              <a:t>16</a:t>
            </a:fld>
            <a:endParaRPr lang="en-US" altLang="en-US" dirty="0">
              <a:latin typeface="Calibri" panose="020F0502020204030204" pitchFamily="34" charset="0"/>
            </a:endParaRPr>
          </a:p>
        </p:txBody>
      </p:sp>
    </p:spTree>
    <p:extLst>
      <p:ext uri="{BB962C8B-B14F-4D97-AF65-F5344CB8AC3E}">
        <p14:creationId xmlns:p14="http://schemas.microsoft.com/office/powerpoint/2010/main" val="60547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xfrm>
            <a:off x="685800" y="4325546"/>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lvl="0"/>
            <a:r>
              <a:rPr lang="en-US" sz="1600" dirty="0" smtClean="0"/>
              <a:t>Carboxyhemoglobin </a:t>
            </a:r>
            <a:r>
              <a:rPr lang="en-US" sz="1600" dirty="0"/>
              <a:t>and methemoglobin are modified forms of </a:t>
            </a:r>
            <a:r>
              <a:rPr lang="en-US" sz="1600" dirty="0" smtClean="0"/>
              <a:t>hemoglobin. </a:t>
            </a:r>
            <a:r>
              <a:rPr lang="en-US" altLang="ja-JP" sz="1600" dirty="0" smtClean="0"/>
              <a:t>Both of these substances reduce or deplete the oxygen-carrying capacity of the RBCs, and these substances remain within the patient’s body throughout the life of the RBCs.</a:t>
            </a:r>
            <a:r>
              <a:rPr lang="en-US" altLang="ja-JP" sz="1600" baseline="30000" dirty="0" smtClean="0"/>
              <a:t>1,2 </a:t>
            </a:r>
            <a:r>
              <a:rPr lang="en-US" altLang="ja-JP" sz="1600" dirty="0" smtClean="0"/>
              <a:t> </a:t>
            </a:r>
            <a:r>
              <a:rPr lang="en-US" sz="1600" dirty="0" smtClean="0"/>
              <a:t>As a result of the increases in these substances, a potential </a:t>
            </a:r>
            <a:r>
              <a:rPr lang="en-US" sz="1600" dirty="0"/>
              <a:t>hazard for the patient </a:t>
            </a:r>
            <a:r>
              <a:rPr lang="en-US" sz="1600" dirty="0" smtClean="0"/>
              <a:t>may occur because the pulse </a:t>
            </a:r>
            <a:r>
              <a:rPr lang="en-US" sz="1600" dirty="0"/>
              <a:t>oximeter </a:t>
            </a:r>
            <a:r>
              <a:rPr lang="en-US" sz="1600" dirty="0" smtClean="0"/>
              <a:t>readings may be falsely elevated and </a:t>
            </a:r>
            <a:r>
              <a:rPr lang="en-US" sz="1600" dirty="0"/>
              <a:t>could result in unrecognized patient </a:t>
            </a:r>
            <a:r>
              <a:rPr lang="en-US" sz="1600" dirty="0" smtClean="0"/>
              <a:t>hypoxia.</a:t>
            </a:r>
            <a:r>
              <a:rPr lang="en-US" altLang="ja-JP" sz="1600" baseline="30000" dirty="0" smtClean="0"/>
              <a:t>3</a:t>
            </a:r>
            <a:endParaRPr lang="en-US" altLang="ja-JP" sz="1600" dirty="0" smtClean="0"/>
          </a:p>
          <a:p>
            <a:endParaRPr lang="en-US" altLang="en-US" b="1" dirty="0" smtClean="0"/>
          </a:p>
          <a:p>
            <a:r>
              <a:rPr lang="en-US" altLang="en-US" b="1" dirty="0" smtClean="0"/>
              <a:t>References</a:t>
            </a:r>
          </a:p>
          <a:p>
            <a:pPr marL="228600" indent="-228600">
              <a:buFont typeface="+mj-lt"/>
              <a:buAutoNum type="arabicPeriod"/>
            </a:pPr>
            <a:r>
              <a:rPr lang="en-US" dirty="0" smtClean="0"/>
              <a:t>Beebe </a:t>
            </a:r>
            <a:r>
              <a:rPr lang="en-US" dirty="0"/>
              <a:t>DS, Swica H, Carlson N, Palahniuk RJ, Goodale RL. High levels of carbon monoxide are produced by electro-cautery of tissue during laparoscopic cholecystectomy. </a:t>
            </a:r>
            <a:r>
              <a:rPr lang="en-US" i="1" dirty="0"/>
              <a:t>Anesth Analg</a:t>
            </a:r>
            <a:r>
              <a:rPr lang="en-US" dirty="0"/>
              <a:t>. 1993;77(2):338-341</a:t>
            </a:r>
            <a:r>
              <a:rPr lang="en-US" dirty="0" smtClean="0"/>
              <a:t>.</a:t>
            </a:r>
          </a:p>
          <a:p>
            <a:pPr marL="228600" indent="-228600">
              <a:buFont typeface="+mj-lt"/>
              <a:buAutoNum type="arabicPeriod"/>
            </a:pPr>
            <a:endParaRPr lang="en-US" dirty="0"/>
          </a:p>
          <a:p>
            <a:pPr marL="228600" indent="-228600">
              <a:buFont typeface="+mj-lt"/>
              <a:buAutoNum type="arabicPeriod"/>
            </a:pPr>
            <a:r>
              <a:rPr lang="en-US" dirty="0" smtClean="0"/>
              <a:t>Ott DE. Carboxyhemoglobinemia due to peritoneal smoke absorption from laser tissue combustion at laparoscopy. </a:t>
            </a:r>
            <a:r>
              <a:rPr lang="en-US" i="1" dirty="0" smtClean="0"/>
              <a:t>J Clin Laser Med Surg.</a:t>
            </a:r>
            <a:r>
              <a:rPr lang="en-US" dirty="0" smtClean="0"/>
              <a:t>1998;16(6):309-315.</a:t>
            </a:r>
          </a:p>
          <a:p>
            <a:pPr marL="228600" indent="-228600">
              <a:buFont typeface="+mj-lt"/>
              <a:buAutoNum type="arabicPeriod"/>
            </a:pPr>
            <a:endParaRPr lang="en-US" dirty="0" smtClean="0"/>
          </a:p>
          <a:p>
            <a:pPr marL="228600" indent="-228600">
              <a:buFont typeface="+mj-lt"/>
              <a:buAutoNum type="arabicPeriod"/>
            </a:pPr>
            <a:r>
              <a:rPr lang="en-US" dirty="0" smtClean="0"/>
              <a:t>Ott DE.  Smoke </a:t>
            </a:r>
            <a:r>
              <a:rPr lang="en-US" dirty="0"/>
              <a:t>and particulate hazards during laparoscopy procedures.  </a:t>
            </a:r>
            <a:r>
              <a:rPr lang="en-US" i="1" dirty="0"/>
              <a:t>Surgical Services </a:t>
            </a:r>
            <a:r>
              <a:rPr lang="en-US" i="1" dirty="0" smtClean="0"/>
              <a:t>Management</a:t>
            </a:r>
            <a:r>
              <a:rPr lang="en-US" dirty="0" smtClean="0"/>
              <a:t>. 1997;3(3):11-13</a:t>
            </a:r>
            <a:r>
              <a:rPr lang="en-US" dirty="0"/>
              <a:t>.</a:t>
            </a:r>
          </a:p>
          <a:p>
            <a:endParaRPr lang="en-US" dirty="0" smtClean="0"/>
          </a:p>
          <a:p>
            <a:endParaRPr lang="en-US" altLang="en-US" dirty="0" smtClean="0"/>
          </a:p>
        </p:txBody>
      </p:sp>
      <p:sp>
        <p:nvSpPr>
          <p:cNvPr id="5" name="Slide Number Placeholder 4"/>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A4AB010-13D1-4B54-BBD3-84DD86647869}" type="slidenum">
              <a:rPr lang="en-US" altLang="en-US">
                <a:latin typeface="Calibri" panose="020F0502020204030204" pitchFamily="34" charset="0"/>
              </a:rPr>
              <a:pPr eaLnBrk="1" hangingPunct="1"/>
              <a:t>17</a:t>
            </a:fld>
            <a:endParaRPr lang="en-US" altLang="en-US" dirty="0">
              <a:latin typeface="Calibri" panose="020F0502020204030204" pitchFamily="34" charset="0"/>
            </a:endParaRPr>
          </a:p>
        </p:txBody>
      </p:sp>
    </p:spTree>
    <p:extLst>
      <p:ext uri="{BB962C8B-B14F-4D97-AF65-F5344CB8AC3E}">
        <p14:creationId xmlns:p14="http://schemas.microsoft.com/office/powerpoint/2010/main" val="3957445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2625"/>
            <a:ext cx="4572000" cy="3429000"/>
          </a:xfrm>
        </p:spPr>
      </p:sp>
      <p:sp>
        <p:nvSpPr>
          <p:cNvPr id="3" name="Notes Placeholder 2"/>
          <p:cNvSpPr>
            <a:spLocks noGrp="1"/>
          </p:cNvSpPr>
          <p:nvPr>
            <p:ph type="body" idx="1"/>
          </p:nvPr>
        </p:nvSpPr>
        <p:spPr/>
        <p:txBody>
          <a:bodyPr>
            <a:normAutofit lnSpcReduction="10000"/>
          </a:bodyPr>
          <a:lstStyle/>
          <a:p>
            <a:r>
              <a:rPr lang="en-US" altLang="ja-JP" sz="1800" dirty="0"/>
              <a:t>Carbon monoxide levels </a:t>
            </a:r>
            <a:r>
              <a:rPr lang="en-US" altLang="ja-JP" sz="1800" dirty="0" smtClean="0"/>
              <a:t>may increase </a:t>
            </a:r>
            <a:r>
              <a:rPr lang="en-US" altLang="ja-JP" sz="1800" dirty="0"/>
              <a:t>as </a:t>
            </a:r>
            <a:r>
              <a:rPr lang="en-US" altLang="ja-JP" sz="1800" dirty="0" smtClean="0"/>
              <a:t>well, </a:t>
            </a:r>
            <a:r>
              <a:rPr lang="en-US" altLang="ja-JP" sz="1800" dirty="0"/>
              <a:t>exposing both the patient (during the procedure) and the perioperative team (when the insufflated gas is released into the </a:t>
            </a:r>
            <a:r>
              <a:rPr lang="en-US" altLang="ja-JP" sz="1800" dirty="0" smtClean="0"/>
              <a:t>OR) </a:t>
            </a:r>
            <a:r>
              <a:rPr lang="en-US" altLang="ja-JP" sz="1800" dirty="0"/>
              <a:t>to higher than recommended exposure </a:t>
            </a:r>
            <a:r>
              <a:rPr lang="en-US" altLang="ja-JP" sz="1800" dirty="0" smtClean="0"/>
              <a:t>limits.</a:t>
            </a:r>
            <a:r>
              <a:rPr lang="en-US" altLang="ja-JP" sz="1800" baseline="30000" dirty="0" smtClean="0"/>
              <a:t>1,2</a:t>
            </a:r>
          </a:p>
          <a:p>
            <a:endParaRPr lang="en-US" altLang="ja-JP" sz="1800" baseline="0" dirty="0" smtClean="0"/>
          </a:p>
          <a:p>
            <a:r>
              <a:rPr lang="en-US" altLang="ja-JP" sz="1800" b="1" baseline="0" dirty="0" smtClean="0"/>
              <a:t>References</a:t>
            </a:r>
          </a:p>
          <a:p>
            <a:endParaRPr lang="en-US" altLang="ja-JP" sz="1800" baseline="30000" dirty="0"/>
          </a:p>
          <a:p>
            <a:pPr marL="342900" indent="-342900">
              <a:buFont typeface="+mj-lt"/>
              <a:buAutoNum type="arabicPeriod"/>
            </a:pPr>
            <a:r>
              <a:rPr lang="en-US" sz="1400" dirty="0" smtClean="0"/>
              <a:t>Beebe </a:t>
            </a:r>
            <a:r>
              <a:rPr lang="en-US" sz="1400" dirty="0"/>
              <a:t>DS, Swica H, Carlson N, Palahniuk RJ, Goodale RL. High levels of carbon monoxide are produced by electro-cautery of tissue during laparoscopic cholecystectomy. </a:t>
            </a:r>
            <a:r>
              <a:rPr lang="en-US" sz="1400" i="1" dirty="0"/>
              <a:t>Anesth Analg</a:t>
            </a:r>
            <a:r>
              <a:rPr lang="en-US" sz="1400" dirty="0"/>
              <a:t>. 1993;77(2):338-341</a:t>
            </a:r>
            <a:r>
              <a:rPr lang="en-US" sz="1400" dirty="0" smtClean="0"/>
              <a:t>.</a:t>
            </a:r>
          </a:p>
          <a:p>
            <a:pPr marL="342900" indent="-342900">
              <a:buFont typeface="+mj-lt"/>
              <a:buAutoNum type="arabicPeriod"/>
            </a:pPr>
            <a:endParaRPr lang="en-US" sz="1400" dirty="0"/>
          </a:p>
          <a:p>
            <a:pPr marL="342900" indent="-342900">
              <a:buFont typeface="+mj-lt"/>
              <a:buAutoNum type="arabicPeriod"/>
            </a:pPr>
            <a:r>
              <a:rPr lang="en-US" sz="1400" dirty="0" smtClean="0"/>
              <a:t>Ott </a:t>
            </a:r>
            <a:r>
              <a:rPr lang="en-US" sz="1400" dirty="0"/>
              <a:t>DE. Carboxyhemoglobinemia due to peritoneal smoke absorption from laser tissue combustion at laparoscopy. </a:t>
            </a:r>
            <a:r>
              <a:rPr lang="en-US" sz="1400" i="1" dirty="0"/>
              <a:t>J Clin Laser Med Surg.</a:t>
            </a:r>
            <a:r>
              <a:rPr lang="en-US" sz="1400" dirty="0"/>
              <a:t>1998;16(6):309-315.</a:t>
            </a:r>
          </a:p>
          <a:p>
            <a:pPr lvl="0"/>
            <a:endParaRPr lang="en-US" sz="1800" dirty="0" smtClean="0"/>
          </a:p>
          <a:p>
            <a:pPr lvl="0"/>
            <a:endParaRPr lang="en-US" sz="1800" dirty="0"/>
          </a:p>
          <a:p>
            <a:pPr lvl="0"/>
            <a:endParaRPr lang="en-US" sz="1800" dirty="0"/>
          </a:p>
          <a:p>
            <a:pPr lvl="0"/>
            <a:endParaRPr lang="en-US" sz="1800" dirty="0"/>
          </a:p>
          <a:p>
            <a:pPr lvl="0"/>
            <a:endParaRPr lang="en-US" sz="1800" dirty="0" smtClean="0"/>
          </a:p>
          <a:p>
            <a:pPr lvl="0"/>
            <a:endParaRPr lang="en-US" sz="1800" dirty="0"/>
          </a:p>
          <a:p>
            <a:endParaRPr lang="en-US"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18</a:t>
            </a:fld>
            <a:endParaRPr lang="en-US" dirty="0"/>
          </a:p>
        </p:txBody>
      </p:sp>
    </p:spTree>
    <p:extLst>
      <p:ext uri="{BB962C8B-B14F-4D97-AF65-F5344CB8AC3E}">
        <p14:creationId xmlns:p14="http://schemas.microsoft.com/office/powerpoint/2010/main" val="2846411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600" dirty="0" smtClean="0"/>
              <a:t>In addition to the physiological changes reviewed in the previous slides, there are additional risks to patients who are exposed to surgical smoke during minimally invasive procedures. There </a:t>
            </a:r>
            <a:r>
              <a:rPr lang="en-US" altLang="en-US" sz="1600" dirty="0"/>
              <a:t>is </a:t>
            </a:r>
            <a:r>
              <a:rPr lang="en-US" altLang="en-US" sz="1600" dirty="0" smtClean="0"/>
              <a:t>a potential </a:t>
            </a:r>
            <a:r>
              <a:rPr lang="en-US" altLang="en-US" sz="1600" dirty="0"/>
              <a:t>for smoke to interfere with the surgeon’s ability to see the surgical </a:t>
            </a:r>
            <a:r>
              <a:rPr lang="en-US" altLang="en-US" sz="1600" dirty="0" smtClean="0"/>
              <a:t>field, </a:t>
            </a:r>
            <a:r>
              <a:rPr lang="en-US" altLang="en-US" sz="1600" dirty="0"/>
              <a:t>and this may delay or prolong </a:t>
            </a:r>
            <a:r>
              <a:rPr lang="en-US" altLang="en-US" sz="1600" dirty="0" smtClean="0"/>
              <a:t>the surgical procedure. Adjusting </a:t>
            </a:r>
            <a:r>
              <a:rPr lang="en-US" altLang="en-US" sz="1600" dirty="0"/>
              <a:t>the gas flow rate and using </a:t>
            </a:r>
            <a:r>
              <a:rPr lang="en-US" altLang="en-US" sz="1600" dirty="0" smtClean="0"/>
              <a:t>equipment </a:t>
            </a:r>
            <a:r>
              <a:rPr lang="en-US" altLang="en-US" sz="1600" dirty="0"/>
              <a:t>to remove smoke while the procedure is in progress will help maintain the pneumoperitoneum and the visibility of the surgical field</a:t>
            </a:r>
            <a:r>
              <a:rPr lang="en-US" altLang="en-US" sz="1600" dirty="0" smtClean="0"/>
              <a:t>. Another potential risk to patients is the development of a port-site metastasis.</a:t>
            </a:r>
          </a:p>
          <a:p>
            <a:endParaRPr lang="en-US" altLang="en-US" sz="1600" dirty="0"/>
          </a:p>
          <a:p>
            <a:endParaRPr lang="en-US" altLang="en-US" sz="1600" dirty="0" smtClean="0"/>
          </a:p>
          <a:p>
            <a:endParaRPr lang="en-US" altLang="en-US" sz="1600" dirty="0"/>
          </a:p>
          <a:p>
            <a:r>
              <a:rPr lang="en-US" b="1" dirty="0"/>
              <a:t> </a:t>
            </a:r>
            <a:r>
              <a:rPr lang="en-US" b="1" dirty="0" smtClean="0"/>
              <a:t> </a:t>
            </a:r>
            <a:endParaRPr lang="en-US"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19</a:t>
            </a:fld>
            <a:endParaRPr lang="en-US" dirty="0"/>
          </a:p>
        </p:txBody>
      </p:sp>
    </p:spTree>
    <p:extLst>
      <p:ext uri="{BB962C8B-B14F-4D97-AF65-F5344CB8AC3E}">
        <p14:creationId xmlns:p14="http://schemas.microsoft.com/office/powerpoint/2010/main" val="693771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2</a:t>
            </a:fld>
            <a:endParaRPr lang="en-US" dirty="0"/>
          </a:p>
        </p:txBody>
      </p:sp>
    </p:spTree>
    <p:extLst>
      <p:ext uri="{BB962C8B-B14F-4D97-AF65-F5344CB8AC3E}">
        <p14:creationId xmlns:p14="http://schemas.microsoft.com/office/powerpoint/2010/main" val="522075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Fletcher and colleagues theorized that </a:t>
            </a:r>
            <a:r>
              <a:rPr lang="en-US" sz="1400" dirty="0"/>
              <a:t>if malignant tissue is cauterized and aerosolized inside the abdomen, the cancerous cells could reimplant at another site. </a:t>
            </a:r>
            <a:r>
              <a:rPr lang="en-US" sz="1400" dirty="0" smtClean="0"/>
              <a:t>They found </a:t>
            </a:r>
            <a:r>
              <a:rPr lang="en-US" sz="1400" dirty="0"/>
              <a:t>that when electrocautery is applied to melanoma </a:t>
            </a:r>
            <a:r>
              <a:rPr lang="en-US" sz="1400" dirty="0" smtClean="0"/>
              <a:t>cells, viable cells were </a:t>
            </a:r>
            <a:r>
              <a:rPr lang="en-US" sz="1400" dirty="0"/>
              <a:t>released into the </a:t>
            </a:r>
            <a:r>
              <a:rPr lang="en-US" sz="1400" dirty="0" smtClean="0"/>
              <a:t>smoke plume that could </a:t>
            </a:r>
            <a:r>
              <a:rPr lang="en-US" sz="1400" dirty="0"/>
              <a:t>be grown in culture. </a:t>
            </a:r>
            <a:r>
              <a:rPr lang="en-US" sz="1400" dirty="0" smtClean="0"/>
              <a:t>This </a:t>
            </a:r>
            <a:r>
              <a:rPr lang="en-US" sz="1400" dirty="0"/>
              <a:t>could explain port </a:t>
            </a:r>
            <a:r>
              <a:rPr lang="en-US" sz="1400" dirty="0" smtClean="0"/>
              <a:t>metastases </a:t>
            </a:r>
            <a:r>
              <a:rPr lang="en-US" sz="1400" dirty="0"/>
              <a:t>at sites that were not in direct contact with the </a:t>
            </a:r>
            <a:r>
              <a:rPr lang="en-US" sz="1400" dirty="0" smtClean="0"/>
              <a:t>tumor.</a:t>
            </a:r>
            <a:r>
              <a:rPr lang="en-US" sz="1400" baseline="30000" dirty="0" smtClean="0"/>
              <a:t>1</a:t>
            </a:r>
            <a:r>
              <a:rPr lang="en-US" sz="1400" baseline="0" dirty="0" smtClean="0"/>
              <a:t> </a:t>
            </a:r>
            <a:r>
              <a:rPr lang="en-US" sz="1400" dirty="0" smtClean="0"/>
              <a:t>This </a:t>
            </a:r>
            <a:r>
              <a:rPr lang="en-US" sz="1400" dirty="0"/>
              <a:t>theory is supported by </a:t>
            </a:r>
            <a:r>
              <a:rPr lang="en-US" sz="1400" dirty="0" smtClean="0"/>
              <a:t>another study that found viable tumor </a:t>
            </a:r>
            <a:r>
              <a:rPr lang="en-US" sz="1400" dirty="0"/>
              <a:t>cells are produced in the surgical smoke from </a:t>
            </a:r>
            <a:r>
              <a:rPr lang="en-US" sz="1400" dirty="0" smtClean="0"/>
              <a:t>tumor </a:t>
            </a:r>
            <a:r>
              <a:rPr lang="en-US" sz="1400" dirty="0"/>
              <a:t>dissection by ultrasonic </a:t>
            </a:r>
            <a:r>
              <a:rPr lang="en-US" sz="1400" dirty="0" smtClean="0"/>
              <a:t>scalpel.</a:t>
            </a:r>
            <a:r>
              <a:rPr lang="en-US" sz="1400" baseline="30000" dirty="0" smtClean="0"/>
              <a:t>2</a:t>
            </a:r>
          </a:p>
          <a:p>
            <a:endParaRPr lang="en-US" dirty="0"/>
          </a:p>
          <a:p>
            <a:r>
              <a:rPr lang="en-US" b="1" dirty="0" smtClean="0"/>
              <a:t>References</a:t>
            </a:r>
          </a:p>
          <a:p>
            <a:pPr marL="228600" indent="-228600">
              <a:buFont typeface="+mj-lt"/>
              <a:buAutoNum type="arabicPeriod"/>
            </a:pPr>
            <a:r>
              <a:rPr lang="en-US" dirty="0" smtClean="0"/>
              <a:t>Fletcher JN, </a:t>
            </a:r>
            <a:r>
              <a:rPr lang="en-US" dirty="0"/>
              <a:t>Mew D, DesCoteaux JG. Dissemination of melanoma cells with electrocautery plume. </a:t>
            </a:r>
            <a:r>
              <a:rPr lang="en-US" i="1" dirty="0" smtClean="0"/>
              <a:t>Am J Surg. </a:t>
            </a:r>
            <a:r>
              <a:rPr lang="en-US" dirty="0" smtClean="0"/>
              <a:t>1999;178(1):57-59</a:t>
            </a:r>
            <a:r>
              <a:rPr lang="en-US" dirty="0"/>
              <a:t>.</a:t>
            </a:r>
          </a:p>
          <a:p>
            <a:pPr marL="228600" indent="-228600">
              <a:buFont typeface="+mj-lt"/>
              <a:buAutoNum type="arabicPeriod"/>
            </a:pPr>
            <a:endParaRPr lang="en-US" dirty="0"/>
          </a:p>
          <a:p>
            <a:pPr marL="228600" indent="-228600">
              <a:buFont typeface="+mj-lt"/>
              <a:buAutoNum type="arabicPeriod"/>
            </a:pPr>
            <a:r>
              <a:rPr lang="en-US" dirty="0" smtClean="0"/>
              <a:t>In </a:t>
            </a:r>
            <a:r>
              <a:rPr lang="en-US" dirty="0"/>
              <a:t>SM, Park DY, Sohn IK, et al. Experimental study of the potential hazards of surgical smoke from powered instruments. </a:t>
            </a:r>
            <a:r>
              <a:rPr lang="en-US" i="1" dirty="0"/>
              <a:t>Br J Surg</a:t>
            </a:r>
            <a:r>
              <a:rPr lang="en-US" dirty="0"/>
              <a:t>. 2015;102(12):</a:t>
            </a:r>
            <a:r>
              <a:rPr lang="en-US" dirty="0" smtClean="0"/>
              <a:t>1581-1586.</a:t>
            </a:r>
            <a:endParaRPr lang="en-US" dirty="0"/>
          </a:p>
          <a:p>
            <a:endParaRPr lang="en-US"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20</a:t>
            </a:fld>
            <a:endParaRPr lang="en-US" dirty="0"/>
          </a:p>
        </p:txBody>
      </p:sp>
    </p:spTree>
    <p:extLst>
      <p:ext uri="{BB962C8B-B14F-4D97-AF65-F5344CB8AC3E}">
        <p14:creationId xmlns:p14="http://schemas.microsoft.com/office/powerpoint/2010/main" val="1212424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BB7F7B-CC8D-4836-89F0-DBB16F105F82}" type="slidenum">
              <a:rPr lang="en-US" smtClean="0"/>
              <a:t>21</a:t>
            </a:fld>
            <a:endParaRPr lang="en-US" dirty="0"/>
          </a:p>
        </p:txBody>
      </p:sp>
    </p:spTree>
    <p:extLst>
      <p:ext uri="{BB962C8B-B14F-4D97-AF65-F5344CB8AC3E}">
        <p14:creationId xmlns:p14="http://schemas.microsoft.com/office/powerpoint/2010/main" val="3109133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sz="1600" dirty="0" smtClean="0"/>
              <a:t>OSHA, a part of the US Department of Labor, publishes statistics on worker exposures to laser and surgical smoke. </a:t>
            </a:r>
          </a:p>
        </p:txBody>
      </p:sp>
      <p:sp>
        <p:nvSpPr>
          <p:cNvPr id="5" name="Slide Number Placeholder 4"/>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6244B5A-C286-4ECB-84D9-B6249FAAAF8A}" type="slidenum">
              <a:rPr lang="en-US" altLang="en-US">
                <a:latin typeface="Calibri" panose="020F0502020204030204" pitchFamily="34" charset="0"/>
              </a:rPr>
              <a:pPr eaLnBrk="1" hangingPunct="1"/>
              <a:t>22</a:t>
            </a:fld>
            <a:endParaRPr lang="en-US" altLang="en-US" dirty="0">
              <a:latin typeface="Calibri" panose="020F0502020204030204" pitchFamily="34" charset="0"/>
            </a:endParaRPr>
          </a:p>
        </p:txBody>
      </p:sp>
    </p:spTree>
    <p:extLst>
      <p:ext uri="{BB962C8B-B14F-4D97-AF65-F5344CB8AC3E}">
        <p14:creationId xmlns:p14="http://schemas.microsoft.com/office/powerpoint/2010/main" val="4216495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dirty="0" smtClean="0"/>
              <a:t>Miller and colleagues reported that long time exposure to fine particulate air pollution is associated with the incidence of cardiovascular disease and death among postmenopausal women.</a:t>
            </a:r>
            <a:r>
              <a:rPr lang="en-US" altLang="en-US" sz="1600" baseline="30000" dirty="0" smtClean="0"/>
              <a:t>1</a:t>
            </a:r>
            <a:r>
              <a:rPr lang="en-US" altLang="en-US" sz="1600" dirty="0" smtClean="0"/>
              <a:t> Their study’s findings represent a major concern for postmenopausal women working in the OR and inhaling surgical smoke on a regular basis.   </a:t>
            </a:r>
          </a:p>
          <a:p>
            <a:endParaRPr lang="en-US" altLang="en-US" sz="1600" dirty="0"/>
          </a:p>
          <a:p>
            <a:r>
              <a:rPr lang="en-US" sz="1400" b="1" dirty="0" smtClean="0"/>
              <a:t>Reference</a:t>
            </a:r>
          </a:p>
          <a:p>
            <a:pPr marL="231775" indent="-231775">
              <a:buFont typeface="+mj-lt"/>
              <a:buAutoNum type="arabicPeriod"/>
            </a:pPr>
            <a:r>
              <a:rPr lang="en-US" sz="1400" dirty="0" smtClean="0"/>
              <a:t>Miller KA, </a:t>
            </a:r>
            <a:r>
              <a:rPr lang="en-US" sz="1400" dirty="0" err="1" smtClean="0"/>
              <a:t>Siscovick</a:t>
            </a:r>
            <a:r>
              <a:rPr lang="en-US" sz="1400" dirty="0" smtClean="0"/>
              <a:t> DS, Sheppard </a:t>
            </a:r>
            <a:r>
              <a:rPr lang="en-US" sz="1400" dirty="0"/>
              <a:t>L, </a:t>
            </a:r>
            <a:r>
              <a:rPr lang="en-US" sz="1400" dirty="0" smtClean="0"/>
              <a:t>et al. </a:t>
            </a:r>
            <a:r>
              <a:rPr lang="en-US" sz="1400" dirty="0"/>
              <a:t>Long-term exposure to air pollution and incidence of cardiovascular events in women. </a:t>
            </a:r>
            <a:r>
              <a:rPr lang="en-US" sz="1400" i="1" dirty="0"/>
              <a:t>N Engl J Med. </a:t>
            </a:r>
            <a:r>
              <a:rPr lang="en-US" sz="1400" dirty="0"/>
              <a:t>2007;356(5):</a:t>
            </a:r>
            <a:r>
              <a:rPr lang="en-US" sz="1400" dirty="0" smtClean="0"/>
              <a:t>447-458.</a:t>
            </a:r>
            <a:endParaRPr lang="en-US" sz="1400" dirty="0"/>
          </a:p>
          <a:p>
            <a:endParaRPr lang="en-US" altLang="en-US" sz="1600" dirty="0" smtClean="0"/>
          </a:p>
          <a:p>
            <a:endParaRPr lang="en-US" altLang="en-US" dirty="0" smtClean="0"/>
          </a:p>
        </p:txBody>
      </p:sp>
      <p:sp>
        <p:nvSpPr>
          <p:cNvPr id="5" name="Slide Number Placeholder 4"/>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EB08B77-7249-4CBC-B646-3F04B6BBF4FC}" type="slidenum">
              <a:rPr lang="en-US" altLang="en-US">
                <a:latin typeface="Calibri" panose="020F0502020204030204" pitchFamily="34" charset="0"/>
              </a:rPr>
              <a:pPr eaLnBrk="1" hangingPunct="1"/>
              <a:t>23</a:t>
            </a:fld>
            <a:endParaRPr lang="en-US" altLang="en-US" dirty="0">
              <a:latin typeface="Calibri" panose="020F0502020204030204" pitchFamily="34" charset="0"/>
            </a:endParaRPr>
          </a:p>
        </p:txBody>
      </p:sp>
    </p:spTree>
    <p:extLst>
      <p:ext uri="{BB962C8B-B14F-4D97-AF65-F5344CB8AC3E}">
        <p14:creationId xmlns:p14="http://schemas.microsoft.com/office/powerpoint/2010/main" val="212198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dirty="0" smtClean="0"/>
              <a:t>When surgical smoke is inhaled, health care workers can experience nausea, dizziness, watery eyes, runny nose, headaches, fatigue, respiratory problems, skin irritation, and allergies. These symptoms can be minimized and possibly eliminated with correct smoke evacuation practices.</a:t>
            </a:r>
          </a:p>
          <a:p>
            <a:endParaRPr lang="en-US" altLang="en-US" dirty="0" smtClean="0"/>
          </a:p>
        </p:txBody>
      </p:sp>
      <p:sp>
        <p:nvSpPr>
          <p:cNvPr id="5" name="Slide Number Placeholder 4"/>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7491690-860C-46A8-90F8-A2D810E1F0EB}" type="slidenum">
              <a:rPr lang="en-US" altLang="en-US">
                <a:latin typeface="Calibri" panose="020F0502020204030204" pitchFamily="34" charset="0"/>
              </a:rPr>
              <a:pPr eaLnBrk="1" hangingPunct="1"/>
              <a:t>24</a:t>
            </a:fld>
            <a:endParaRPr lang="en-US" altLang="en-US" dirty="0">
              <a:latin typeface="Calibri" panose="020F0502020204030204" pitchFamily="34" charset="0"/>
            </a:endParaRPr>
          </a:p>
        </p:txBody>
      </p:sp>
    </p:spTree>
    <p:extLst>
      <p:ext uri="{BB962C8B-B14F-4D97-AF65-F5344CB8AC3E}">
        <p14:creationId xmlns:p14="http://schemas.microsoft.com/office/powerpoint/2010/main" val="2060165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dirty="0" smtClean="0"/>
              <a:t>In a research study, perioperative nurses reported twice the incidence of many respiratory problems compared to the general population.</a:t>
            </a:r>
            <a:r>
              <a:rPr lang="en-US" altLang="en-US" sz="1600" baseline="30000" dirty="0" smtClean="0"/>
              <a:t>1</a:t>
            </a:r>
          </a:p>
          <a:p>
            <a:endParaRPr lang="en-US" altLang="en-US" sz="1600" baseline="30000" dirty="0"/>
          </a:p>
          <a:p>
            <a:endParaRPr lang="en-US" altLang="en-US" sz="1600" baseline="30000" dirty="0"/>
          </a:p>
          <a:p>
            <a:r>
              <a:rPr lang="en-US" sz="1100" b="1" dirty="0" smtClean="0"/>
              <a:t>Reference</a:t>
            </a:r>
          </a:p>
          <a:p>
            <a:r>
              <a:rPr lang="en-US" sz="1100" dirty="0" smtClean="0"/>
              <a:t>1. Ball </a:t>
            </a:r>
            <a:r>
              <a:rPr lang="en-US" sz="1100" dirty="0"/>
              <a:t>K. Compliance with surgical smoke evacuation guidelines: </a:t>
            </a:r>
            <a:r>
              <a:rPr lang="en-US" sz="1100" dirty="0" smtClean="0"/>
              <a:t>implications </a:t>
            </a:r>
            <a:r>
              <a:rPr lang="en-US" sz="1100" dirty="0"/>
              <a:t>for practice. </a:t>
            </a:r>
            <a:r>
              <a:rPr lang="en-US" sz="1100" i="1" dirty="0"/>
              <a:t>AORN J. </a:t>
            </a:r>
            <a:r>
              <a:rPr lang="en-US" sz="1100" dirty="0" smtClean="0"/>
              <a:t>2010;92(2</a:t>
            </a:r>
            <a:r>
              <a:rPr lang="en-US" sz="1100" dirty="0"/>
              <a:t>):142-149.</a:t>
            </a:r>
          </a:p>
          <a:p>
            <a:endParaRPr lang="en-US" altLang="en-US" sz="1600" dirty="0" smtClean="0"/>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endParaRPr lang="en-US" altLang="en-US" dirty="0" smtClean="0"/>
          </a:p>
        </p:txBody>
      </p:sp>
      <p:sp>
        <p:nvSpPr>
          <p:cNvPr id="5" name="Slide Number Placeholder 4"/>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35E3358-7FFD-4799-9EC6-5019DF68D869}" type="slidenum">
              <a:rPr lang="en-US" altLang="en-US">
                <a:latin typeface="Calibri" panose="020F0502020204030204" pitchFamily="34" charset="0"/>
              </a:rPr>
              <a:pPr eaLnBrk="1" hangingPunct="1"/>
              <a:t>25</a:t>
            </a:fld>
            <a:endParaRPr lang="en-US" altLang="en-US" dirty="0">
              <a:latin typeface="Calibri" panose="020F0502020204030204" pitchFamily="34" charset="0"/>
            </a:endParaRPr>
          </a:p>
        </p:txBody>
      </p:sp>
    </p:spTree>
    <p:extLst>
      <p:ext uri="{BB962C8B-B14F-4D97-AF65-F5344CB8AC3E}">
        <p14:creationId xmlns:p14="http://schemas.microsoft.com/office/powerpoint/2010/main" val="11715199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sz="1600" dirty="0" smtClean="0"/>
              <a:t>There is a potential for the transmission of viable organisms found in surgical smoke.</a:t>
            </a:r>
            <a:r>
              <a:rPr lang="en-US" altLang="ja-JP" sz="1600" baseline="0" dirty="0" smtClean="0"/>
              <a:t> </a:t>
            </a:r>
          </a:p>
          <a:p>
            <a:endParaRPr lang="en-US" altLang="ja-JP" sz="1400" dirty="0"/>
          </a:p>
          <a:p>
            <a:r>
              <a:rPr lang="en-US" altLang="ja-JP" sz="1600" dirty="0" smtClean="0"/>
              <a:t>In a 1991 study, researchers reported that a 44-year-old surgeon, who rarely evacuated the surgical smoke when using the laser to vaporize condyloma, developed laryngeal papillomatosis. When his lesions were biopsied, the same type of virus was identified that is found in anogenital warts and is not normally found in the throat. This report, along with other anecdotal reports continue to support that best practice is to evacuate and filter surgical smoke.</a:t>
            </a:r>
            <a:r>
              <a:rPr lang="en-US" altLang="ja-JP" sz="1600" baseline="30000" dirty="0" smtClean="0"/>
              <a:t>1</a:t>
            </a:r>
          </a:p>
          <a:p>
            <a:pPr marL="0" indent="0">
              <a:buFont typeface="+mj-lt"/>
              <a:buNone/>
            </a:pPr>
            <a:endParaRPr lang="en-US" sz="1100" dirty="0" smtClean="0"/>
          </a:p>
          <a:p>
            <a:pPr marL="0" indent="0">
              <a:buFont typeface="+mj-lt"/>
              <a:buNone/>
            </a:pPr>
            <a:r>
              <a:rPr lang="en-US" sz="1100" b="1" dirty="0" smtClean="0"/>
              <a:t>Reference</a:t>
            </a:r>
          </a:p>
          <a:p>
            <a:pPr marL="228600" indent="-228600">
              <a:buFont typeface="+mj-lt"/>
              <a:buAutoNum type="arabicPeriod"/>
            </a:pPr>
            <a:r>
              <a:rPr lang="en-US" sz="1100" dirty="0" err="1" smtClean="0"/>
              <a:t>Hallmo</a:t>
            </a:r>
            <a:r>
              <a:rPr lang="en-US" sz="1100" dirty="0" smtClean="0"/>
              <a:t> </a:t>
            </a:r>
            <a:r>
              <a:rPr lang="en-US" sz="1100" dirty="0"/>
              <a:t>P, Naess O. Laryngeal papillomatosis with human papillomavirus DNA contracted by a laser surgeon. </a:t>
            </a:r>
            <a:r>
              <a:rPr lang="en-US" sz="1100" i="1" dirty="0"/>
              <a:t>Eur Arch Otorhinolaryngol.</a:t>
            </a:r>
            <a:r>
              <a:rPr lang="en-US" sz="1100" dirty="0"/>
              <a:t> 1991;248(7):425-427.</a:t>
            </a:r>
          </a:p>
          <a:p>
            <a:endParaRPr lang="en-US" altLang="en-US" dirty="0" smtClean="0"/>
          </a:p>
        </p:txBody>
      </p:sp>
      <p:sp>
        <p:nvSpPr>
          <p:cNvPr id="5" name="Slide Number Placeholder 4"/>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AD55C37-10E5-436D-A1AE-E4DF388E6723}" type="slidenum">
              <a:rPr lang="en-US" altLang="en-US">
                <a:latin typeface="Calibri" panose="020F0502020204030204" pitchFamily="34" charset="0"/>
              </a:rPr>
              <a:pPr eaLnBrk="1" hangingPunct="1"/>
              <a:t>26</a:t>
            </a:fld>
            <a:endParaRPr lang="en-US" altLang="en-US" dirty="0">
              <a:latin typeface="Calibri" panose="020F0502020204030204" pitchFamily="34" charset="0"/>
            </a:endParaRPr>
          </a:p>
        </p:txBody>
      </p:sp>
    </p:spTree>
    <p:extLst>
      <p:ext uri="{BB962C8B-B14F-4D97-AF65-F5344CB8AC3E}">
        <p14:creationId xmlns:p14="http://schemas.microsoft.com/office/powerpoint/2010/main" val="581929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400" dirty="0" smtClean="0"/>
              <a:t>It is important to remember that when the pneumoperitoneum is released during or at the end of the surgical procedure, a filtering device should be used to protect the perioperative team members from exposure to the surgical smoke. There are also smoke evacuators available for use to de-insufflate the abdomen using a closed system.</a:t>
            </a:r>
          </a:p>
          <a:p>
            <a:endParaRPr lang="en-US" dirty="0"/>
          </a:p>
        </p:txBody>
      </p:sp>
      <p:sp>
        <p:nvSpPr>
          <p:cNvPr id="4" name="Slide Number Placeholder 3"/>
          <p:cNvSpPr>
            <a:spLocks noGrp="1"/>
          </p:cNvSpPr>
          <p:nvPr>
            <p:ph type="sldNum" sz="quarter" idx="10"/>
          </p:nvPr>
        </p:nvSpPr>
        <p:spPr/>
        <p:txBody>
          <a:bodyPr/>
          <a:lstStyle/>
          <a:p>
            <a:fld id="{D6BB7F7B-CC8D-4836-89F0-DBB16F105F82}" type="slidenum">
              <a:rPr lang="en-US" smtClean="0"/>
              <a:t>27</a:t>
            </a:fld>
            <a:endParaRPr lang="en-US" dirty="0"/>
          </a:p>
        </p:txBody>
      </p:sp>
    </p:spTree>
    <p:extLst>
      <p:ext uri="{BB962C8B-B14F-4D97-AF65-F5344CB8AC3E}">
        <p14:creationId xmlns:p14="http://schemas.microsoft.com/office/powerpoint/2010/main" val="750392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28</a:t>
            </a:fld>
            <a:endParaRPr lang="en-US" dirty="0"/>
          </a:p>
        </p:txBody>
      </p:sp>
    </p:spTree>
    <p:extLst>
      <p:ext uri="{BB962C8B-B14F-4D97-AF65-F5344CB8AC3E}">
        <p14:creationId xmlns:p14="http://schemas.microsoft.com/office/powerpoint/2010/main" val="39181174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29</a:t>
            </a:fld>
            <a:endParaRPr lang="en-US" dirty="0"/>
          </a:p>
        </p:txBody>
      </p:sp>
    </p:spTree>
    <p:extLst>
      <p:ext uri="{BB962C8B-B14F-4D97-AF65-F5344CB8AC3E}">
        <p14:creationId xmlns:p14="http://schemas.microsoft.com/office/powerpoint/2010/main" val="72002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3</a:t>
            </a:fld>
            <a:endParaRPr lang="en-US" dirty="0"/>
          </a:p>
        </p:txBody>
      </p:sp>
    </p:spTree>
    <p:extLst>
      <p:ext uri="{BB962C8B-B14F-4D97-AF65-F5344CB8AC3E}">
        <p14:creationId xmlns:p14="http://schemas.microsoft.com/office/powerpoint/2010/main" val="296760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dirty="0" smtClean="0"/>
              <a:t>There is potential for harm to the patient and the surgical team members from inhalation and exposure to surgical smoke. We know the smoke contents can include carbonized tissue, blood, viruses, and bacteria. We need to think about everyone in the OR during a procedure when energy-producing devices are generating surgical smoke. Everyone should be protected!</a:t>
            </a:r>
          </a:p>
          <a:p>
            <a:endParaRPr lang="en-US" altLang="en-US" dirty="0" smtClean="0"/>
          </a:p>
        </p:txBody>
      </p:sp>
      <p:sp>
        <p:nvSpPr>
          <p:cNvPr id="5" name="Slide Number Placeholder 4"/>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977BD8C-52F0-49BD-91C5-BADF3033E9C7}" type="slidenum">
              <a:rPr lang="en-US" altLang="en-US">
                <a:latin typeface="Calibri" panose="020F0502020204030204" pitchFamily="34" charset="0"/>
              </a:rPr>
              <a:pPr eaLnBrk="1" hangingPunct="1"/>
              <a:t>4</a:t>
            </a:fld>
            <a:endParaRPr lang="en-US" altLang="en-US" dirty="0">
              <a:latin typeface="Calibri" panose="020F0502020204030204" pitchFamily="34" charset="0"/>
            </a:endParaRPr>
          </a:p>
        </p:txBody>
      </p:sp>
    </p:spTree>
    <p:extLst>
      <p:ext uri="{BB962C8B-B14F-4D97-AF65-F5344CB8AC3E}">
        <p14:creationId xmlns:p14="http://schemas.microsoft.com/office/powerpoint/2010/main" val="96377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sz="1600" dirty="0" smtClean="0"/>
              <a:t>There are three main hazards associated with surgical smoke. These include the odor, the size of the particulate matter, and viability. If you smell the distinctive odor of surgical smoke, then you are being exposed to the potential hazards. The particulate matter in surgical smoke can cause respiratory problems, and </a:t>
            </a:r>
            <a:r>
              <a:rPr lang="en-US" altLang="en-US" sz="1600" dirty="0" smtClean="0">
                <a:solidFill>
                  <a:srgbClr val="FF0000"/>
                </a:solidFill>
              </a:rPr>
              <a:t>the</a:t>
            </a:r>
            <a:r>
              <a:rPr lang="en-US" altLang="en-US" sz="1600" baseline="0" dirty="0" smtClean="0">
                <a:solidFill>
                  <a:srgbClr val="FF0000"/>
                </a:solidFill>
              </a:rPr>
              <a:t> unfiltered</a:t>
            </a:r>
            <a:r>
              <a:rPr lang="en-US" altLang="en-US" sz="1600" dirty="0" smtClean="0">
                <a:solidFill>
                  <a:srgbClr val="FF0000"/>
                </a:solidFill>
              </a:rPr>
              <a:t> </a:t>
            </a:r>
            <a:r>
              <a:rPr lang="en-US" altLang="en-US" sz="1600" dirty="0" smtClean="0"/>
              <a:t>particulate matter has the ability to clog suction lines. Surgical smoke may also contain viable organisms (eg, viruses, bacteria). Because of these hazards, smoke evacuation practices must be followed.</a:t>
            </a:r>
          </a:p>
        </p:txBody>
      </p:sp>
      <p:sp>
        <p:nvSpPr>
          <p:cNvPr id="5" name="Slide Number Placeholder 4"/>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73EF05C-E53D-4DD2-8C89-AD8595223447}" type="slidenum">
              <a:rPr lang="en-US" altLang="en-US">
                <a:latin typeface="Calibri" panose="020F0502020204030204" pitchFamily="34" charset="0"/>
              </a:rPr>
              <a:pPr eaLnBrk="1" hangingPunct="1"/>
              <a:t>5</a:t>
            </a:fld>
            <a:endParaRPr lang="en-US" altLang="en-US" dirty="0">
              <a:latin typeface="Calibri" panose="020F0502020204030204" pitchFamily="34" charset="0"/>
            </a:endParaRPr>
          </a:p>
        </p:txBody>
      </p:sp>
    </p:spTree>
    <p:extLst>
      <p:ext uri="{BB962C8B-B14F-4D97-AF65-F5344CB8AC3E}">
        <p14:creationId xmlns:p14="http://schemas.microsoft.com/office/powerpoint/2010/main" val="2145811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altLang="ja-JP" sz="1600" dirty="0" smtClean="0"/>
              <a:t>In 1981, Dr. Tomita and colleagues conducted a study that compared the inhalation of smoke from vaporized human tissue to the smoke created by cigarettes. The researchers determined that inhaling the smoke produced by vaporizing 1 gram of tissue (a small amount) with the CO</a:t>
            </a:r>
            <a:r>
              <a:rPr lang="en-US" altLang="ja-JP" sz="1600" baseline="-25000" dirty="0" smtClean="0"/>
              <a:t>2</a:t>
            </a:r>
            <a:r>
              <a:rPr lang="en-US" altLang="ja-JP" sz="1600" dirty="0" smtClean="0"/>
              <a:t> laser is similar to smoking three unfiltered cigarettes in a 15-minute period, and inhaling the smoke produced by vaporizing 1 gram of tissue with an electrosurgical device is similar to smoking six unfiltered cigarettes in 15 minutes. According to this study, smoke generated by using an electrosurgical device may be more hazardous than the smoke produced by a laser.</a:t>
            </a:r>
            <a:r>
              <a:rPr lang="en-US" altLang="ja-JP" sz="1600" baseline="30000" dirty="0" smtClean="0"/>
              <a:t>1</a:t>
            </a:r>
            <a:endParaRPr lang="en-US" altLang="ja-JP" sz="1600" baseline="30000" dirty="0"/>
          </a:p>
          <a:p>
            <a:pPr>
              <a:defRPr/>
            </a:pPr>
            <a:endParaRPr lang="en-US" dirty="0" smtClean="0"/>
          </a:p>
          <a:p>
            <a:pPr>
              <a:defRPr/>
            </a:pPr>
            <a:r>
              <a:rPr lang="en-US" b="1" dirty="0" smtClean="0"/>
              <a:t>Reference</a:t>
            </a:r>
          </a:p>
          <a:p>
            <a:pPr marL="228600" indent="-228600">
              <a:buFont typeface="+mj-lt"/>
              <a:buAutoNum type="arabicPeriod"/>
              <a:defRPr/>
            </a:pPr>
            <a:r>
              <a:rPr lang="en-US" dirty="0" smtClean="0"/>
              <a:t>Tomita </a:t>
            </a:r>
            <a:r>
              <a:rPr lang="en-US" dirty="0"/>
              <a:t>Y, Mihashi S, Nagata K, et al. Mutagenicity of smoke condensates induced by CO</a:t>
            </a:r>
            <a:r>
              <a:rPr lang="en-US" baseline="-25000" dirty="0"/>
              <a:t>2</a:t>
            </a:r>
            <a:r>
              <a:rPr lang="en-US" dirty="0"/>
              <a:t>-laser irradiation and electrocauterization. </a:t>
            </a:r>
            <a:r>
              <a:rPr lang="en-US" i="1" dirty="0"/>
              <a:t>Mutat Res</a:t>
            </a:r>
            <a:r>
              <a:rPr lang="en-US" dirty="0"/>
              <a:t>. 1981;89(2):145-149.</a:t>
            </a:r>
          </a:p>
          <a:p>
            <a:pPr>
              <a:defRPr/>
            </a:pPr>
            <a:endParaRPr lang="en-US" dirty="0"/>
          </a:p>
        </p:txBody>
      </p:sp>
      <p:sp>
        <p:nvSpPr>
          <p:cNvPr id="5" name="Slide Number Placeholder 4"/>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00C9D8E-A1CF-40BF-8FDC-DDCB497E15F7}" type="slidenum">
              <a:rPr lang="en-US" altLang="en-US">
                <a:latin typeface="Calibri" panose="020F0502020204030204" pitchFamily="34" charset="0"/>
              </a:rPr>
              <a:pPr eaLnBrk="1" hangingPunct="1"/>
              <a:t>6</a:t>
            </a:fld>
            <a:endParaRPr lang="en-US" altLang="en-US" dirty="0">
              <a:latin typeface="Calibri" panose="020F0502020204030204" pitchFamily="34" charset="0"/>
            </a:endParaRPr>
          </a:p>
        </p:txBody>
      </p:sp>
    </p:spTree>
    <p:extLst>
      <p:ext uri="{BB962C8B-B14F-4D97-AF65-F5344CB8AC3E}">
        <p14:creationId xmlns:p14="http://schemas.microsoft.com/office/powerpoint/2010/main" val="1563717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145506"/>
            <a:ext cx="5791200" cy="4769893"/>
          </a:xfrm>
        </p:spPr>
        <p:txBody>
          <a:bodyPr>
            <a:normAutofit/>
          </a:bodyPr>
          <a:lstStyle/>
          <a:p>
            <a:r>
              <a:rPr lang="en-US" altLang="en-US" sz="1500" dirty="0" smtClean="0"/>
              <a:t>In 1976, Dr</a:t>
            </a:r>
            <a:r>
              <a:rPr lang="en-US" altLang="en-US" sz="1500" dirty="0"/>
              <a:t>. </a:t>
            </a:r>
            <a:r>
              <a:rPr lang="en-US" altLang="en-US" sz="1500" dirty="0" err="1"/>
              <a:t>Mihashi</a:t>
            </a:r>
            <a:r>
              <a:rPr lang="en-US" altLang="en-US" sz="1500" dirty="0"/>
              <a:t> </a:t>
            </a:r>
            <a:r>
              <a:rPr lang="en-US" altLang="en-US" sz="1500" dirty="0" smtClean="0"/>
              <a:t>and </a:t>
            </a:r>
            <a:r>
              <a:rPr lang="en-US" altLang="en-US" sz="1500" dirty="0"/>
              <a:t>colleagues </a:t>
            </a:r>
            <a:r>
              <a:rPr lang="en-US" altLang="en-US" sz="1500" dirty="0" smtClean="0"/>
              <a:t>reported that the effects of CO</a:t>
            </a:r>
            <a:r>
              <a:rPr lang="en-US" altLang="en-US" sz="1500" baseline="-25000" dirty="0" smtClean="0"/>
              <a:t>2</a:t>
            </a:r>
            <a:r>
              <a:rPr lang="en-US" altLang="en-US" sz="1500" dirty="0" smtClean="0"/>
              <a:t> </a:t>
            </a:r>
            <a:r>
              <a:rPr lang="en-US" altLang="en-US" sz="1500" dirty="0"/>
              <a:t>laser irradiation caused a crater </a:t>
            </a:r>
            <a:r>
              <a:rPr lang="en-US" altLang="en-US" sz="1500" dirty="0" smtClean="0"/>
              <a:t>formation in the area, </a:t>
            </a:r>
            <a:r>
              <a:rPr lang="en-US" altLang="en-US" sz="1500" dirty="0"/>
              <a:t>rapid vaporization of the water in the tissue, and </a:t>
            </a:r>
            <a:r>
              <a:rPr lang="en-US" altLang="en-US" sz="1500" dirty="0" smtClean="0"/>
              <a:t>dispersal of small </a:t>
            </a:r>
            <a:r>
              <a:rPr lang="en-US" altLang="en-US" sz="1500" dirty="0"/>
              <a:t>charred tissue particles </a:t>
            </a:r>
            <a:r>
              <a:rPr lang="en-US" altLang="en-US" sz="1500" dirty="0" smtClean="0"/>
              <a:t>into </a:t>
            </a:r>
            <a:r>
              <a:rPr lang="en-US" altLang="en-US" sz="1500" dirty="0"/>
              <a:t>the air. </a:t>
            </a:r>
            <a:r>
              <a:rPr lang="en-US" altLang="en-US" sz="1500" dirty="0" smtClean="0"/>
              <a:t>He reported </a:t>
            </a:r>
            <a:r>
              <a:rPr lang="en-US" altLang="en-US" sz="1500" dirty="0"/>
              <a:t>there was no evidence </a:t>
            </a:r>
            <a:r>
              <a:rPr lang="en-US" altLang="en-US" sz="1500" dirty="0" smtClean="0"/>
              <a:t>as to whether the </a:t>
            </a:r>
            <a:r>
              <a:rPr lang="en-US" altLang="en-US" sz="1500" dirty="0"/>
              <a:t>tissue in the dispersed particles was </a:t>
            </a:r>
            <a:r>
              <a:rPr lang="en-US" altLang="en-US" sz="1500" dirty="0" smtClean="0"/>
              <a:t>viable.</a:t>
            </a:r>
            <a:r>
              <a:rPr lang="en-US" altLang="en-US" sz="1500" baseline="30000" dirty="0" smtClean="0"/>
              <a:t>1</a:t>
            </a:r>
            <a:endParaRPr lang="en-US" altLang="en-US" sz="1500" dirty="0" smtClean="0"/>
          </a:p>
          <a:p>
            <a:endParaRPr lang="en-US" altLang="en-US" sz="1500" dirty="0" smtClean="0"/>
          </a:p>
          <a:p>
            <a:r>
              <a:rPr lang="en-US" altLang="en-US" sz="1500" dirty="0" smtClean="0"/>
              <a:t>Since then, more than </a:t>
            </a:r>
            <a:r>
              <a:rPr lang="en-US" altLang="en-US" sz="1500" dirty="0"/>
              <a:t>150 </a:t>
            </a:r>
            <a:r>
              <a:rPr lang="en-US" altLang="en-US" sz="1500" dirty="0" smtClean="0"/>
              <a:t>chemical constituents and toxic substances </a:t>
            </a:r>
            <a:r>
              <a:rPr lang="en-US" altLang="en-US" sz="1500" dirty="0"/>
              <a:t>have been identified in surgical smoke. </a:t>
            </a:r>
            <a:r>
              <a:rPr lang="en-US" altLang="en-US" sz="1500" dirty="0" smtClean="0"/>
              <a:t>Some </a:t>
            </a:r>
            <a:r>
              <a:rPr lang="en-US" altLang="en-US" sz="1500" dirty="0"/>
              <a:t>of these substances are </a:t>
            </a:r>
            <a:r>
              <a:rPr lang="en-US" altLang="en-US" sz="1500" dirty="0" smtClean="0"/>
              <a:t>carcinogenic.</a:t>
            </a:r>
            <a:r>
              <a:rPr lang="en-US" altLang="en-US" sz="1500" baseline="30000" dirty="0" smtClean="0"/>
              <a:t>2</a:t>
            </a:r>
            <a:r>
              <a:rPr lang="en-US" altLang="en-US" sz="1500" baseline="0" dirty="0" smtClean="0"/>
              <a:t> </a:t>
            </a:r>
            <a:r>
              <a:rPr lang="en-US" altLang="en-US" sz="1500" dirty="0" smtClean="0"/>
              <a:t>When </a:t>
            </a:r>
            <a:r>
              <a:rPr lang="en-US" altLang="en-US" sz="1500" dirty="0"/>
              <a:t>tissue is pyrolyzed* with energy devices </a:t>
            </a:r>
            <a:r>
              <a:rPr lang="en-US" altLang="en-US" sz="1500" dirty="0" smtClean="0"/>
              <a:t>(eg, ESU, laser</a:t>
            </a:r>
            <a:r>
              <a:rPr lang="en-US" altLang="en-US" sz="1500" dirty="0"/>
              <a:t>), toxic gases are produced that </a:t>
            </a:r>
            <a:r>
              <a:rPr lang="en-US" altLang="en-US" sz="1500" dirty="0" smtClean="0"/>
              <a:t>have </a:t>
            </a:r>
            <a:r>
              <a:rPr lang="en-US" altLang="en-US" sz="1500" dirty="0"/>
              <a:t>an offensive odor. </a:t>
            </a:r>
            <a:r>
              <a:rPr lang="en-US" altLang="en-US" sz="1500" dirty="0" smtClean="0"/>
              <a:t>These </a:t>
            </a:r>
            <a:r>
              <a:rPr lang="en-US" altLang="en-US" sz="1500" dirty="0"/>
              <a:t>gases exist in trace amounts in surgical smoke. </a:t>
            </a:r>
          </a:p>
          <a:p>
            <a:endParaRPr lang="en-US" altLang="en-US" sz="1400" dirty="0"/>
          </a:p>
          <a:p>
            <a:r>
              <a:rPr lang="en-US" altLang="en-US" sz="1400" dirty="0"/>
              <a:t>*pyrolysis: a chemical change brought about by the action of heat </a:t>
            </a:r>
            <a:endParaRPr lang="en-US" altLang="en-US" sz="1400" dirty="0" smtClean="0"/>
          </a:p>
          <a:p>
            <a:endParaRPr lang="en-US" altLang="en-US" sz="1500" dirty="0" smtClean="0"/>
          </a:p>
          <a:p>
            <a:r>
              <a:rPr lang="en-US" altLang="en-US" sz="1500" b="1" dirty="0" smtClean="0"/>
              <a:t>References</a:t>
            </a:r>
          </a:p>
          <a:p>
            <a:pPr marL="228600" indent="-228600">
              <a:buFont typeface="+mj-lt"/>
              <a:buAutoNum type="arabicPeriod"/>
            </a:pPr>
            <a:r>
              <a:rPr lang="en-US" sz="1100" dirty="0" err="1" smtClean="0"/>
              <a:t>Mihashi</a:t>
            </a:r>
            <a:r>
              <a:rPr lang="en-US" sz="1100" dirty="0" smtClean="0"/>
              <a:t> </a:t>
            </a:r>
            <a:r>
              <a:rPr lang="en-US" sz="1100" dirty="0"/>
              <a:t>S, Jako GJ, Incze J, Strong MS, Vaughan CW. </a:t>
            </a:r>
            <a:r>
              <a:rPr lang="en-US" sz="1100" dirty="0" smtClean="0"/>
              <a:t>Laser </a:t>
            </a:r>
            <a:r>
              <a:rPr lang="en-US" sz="1100" dirty="0"/>
              <a:t>surgery in otolaryngology: interaction of CO</a:t>
            </a:r>
            <a:r>
              <a:rPr lang="en-US" sz="1100" baseline="-25000" dirty="0"/>
              <a:t>2</a:t>
            </a:r>
            <a:r>
              <a:rPr lang="en-US" sz="1100" dirty="0"/>
              <a:t> laser and soft tissue. </a:t>
            </a:r>
            <a:r>
              <a:rPr lang="en-US" sz="1100" i="1" dirty="0" smtClean="0"/>
              <a:t>Ann N Y </a:t>
            </a:r>
            <a:r>
              <a:rPr lang="en-US" sz="1100" i="1" dirty="0" err="1" smtClean="0"/>
              <a:t>Acad</a:t>
            </a:r>
            <a:r>
              <a:rPr lang="en-US" sz="1100" i="1" dirty="0" smtClean="0"/>
              <a:t> Sci.</a:t>
            </a:r>
            <a:r>
              <a:rPr lang="en-US" sz="1100" dirty="0" smtClean="0"/>
              <a:t> 1976;267:263-294</a:t>
            </a:r>
            <a:r>
              <a:rPr lang="en-US" sz="1100" dirty="0"/>
              <a:t>. </a:t>
            </a:r>
            <a:endParaRPr lang="en-US" sz="1100" dirty="0" smtClean="0"/>
          </a:p>
          <a:p>
            <a:pPr marL="228600" indent="-228600">
              <a:buFont typeface="+mj-lt"/>
              <a:buAutoNum type="arabicPeriod"/>
            </a:pPr>
            <a:endParaRPr lang="en-US" sz="1100" dirty="0" smtClean="0"/>
          </a:p>
          <a:p>
            <a:pPr marL="228600" indent="-228600">
              <a:buFont typeface="+mj-lt"/>
              <a:buAutoNum type="arabicPeriod"/>
            </a:pPr>
            <a:r>
              <a:rPr lang="en-US" sz="1100" u="none" dirty="0" smtClean="0">
                <a:solidFill>
                  <a:schemeClr val="tx1"/>
                </a:solidFill>
              </a:rPr>
              <a:t>Pierce JS, Lacey SE, Lippert JF, Lopez R, Franke JE. Laser-generated </a:t>
            </a:r>
            <a:r>
              <a:rPr lang="en-US" sz="1100" u="none" dirty="0">
                <a:solidFill>
                  <a:schemeClr val="tx1"/>
                </a:solidFill>
              </a:rPr>
              <a:t>air contaminants from medical laser applications: a state-of-the-science review of exposure characterization, health effects, and </a:t>
            </a:r>
            <a:r>
              <a:rPr lang="en-US" sz="1100" u="none" dirty="0" smtClean="0">
                <a:solidFill>
                  <a:schemeClr val="tx1"/>
                </a:solidFill>
              </a:rPr>
              <a:t>control. </a:t>
            </a:r>
            <a:r>
              <a:rPr lang="en-US" sz="1100" i="1" u="none" dirty="0" smtClean="0">
                <a:solidFill>
                  <a:schemeClr val="tx1"/>
                </a:solidFill>
              </a:rPr>
              <a:t>J </a:t>
            </a:r>
            <a:r>
              <a:rPr lang="en-US" sz="1100" i="1" u="none" dirty="0" err="1" smtClean="0">
                <a:solidFill>
                  <a:schemeClr val="tx1"/>
                </a:solidFill>
              </a:rPr>
              <a:t>Occup</a:t>
            </a:r>
            <a:r>
              <a:rPr lang="en-US" sz="1100" i="1" u="none" dirty="0" smtClean="0">
                <a:solidFill>
                  <a:schemeClr val="tx1"/>
                </a:solidFill>
              </a:rPr>
              <a:t> Environ </a:t>
            </a:r>
            <a:r>
              <a:rPr lang="en-US" sz="1100" i="1" u="none" dirty="0" err="1" smtClean="0">
                <a:solidFill>
                  <a:schemeClr val="tx1"/>
                </a:solidFill>
              </a:rPr>
              <a:t>Hyg</a:t>
            </a:r>
            <a:r>
              <a:rPr lang="en-US" sz="1100" i="1" u="none" dirty="0" smtClean="0">
                <a:solidFill>
                  <a:schemeClr val="tx1"/>
                </a:solidFill>
              </a:rPr>
              <a:t>. </a:t>
            </a:r>
            <a:r>
              <a:rPr lang="en-US" sz="1100" u="none" dirty="0" smtClean="0">
                <a:solidFill>
                  <a:schemeClr val="tx1"/>
                </a:solidFill>
              </a:rPr>
              <a:t>2011;8(7</a:t>
            </a:r>
            <a:r>
              <a:rPr lang="en-US" sz="1100" u="none" dirty="0">
                <a:solidFill>
                  <a:schemeClr val="tx1"/>
                </a:solidFill>
              </a:rPr>
              <a:t>):</a:t>
            </a:r>
            <a:r>
              <a:rPr lang="en-US" sz="1100" u="none" dirty="0" smtClean="0">
                <a:solidFill>
                  <a:schemeClr val="tx1"/>
                </a:solidFill>
              </a:rPr>
              <a:t>447-466</a:t>
            </a:r>
            <a:r>
              <a:rPr lang="en-US" sz="1100" u="none" dirty="0">
                <a:solidFill>
                  <a:schemeClr val="tx1"/>
                </a:solidFill>
              </a:rPr>
              <a:t>. </a:t>
            </a:r>
            <a:endParaRPr lang="en-US" sz="1100" u="none" dirty="0" smtClean="0">
              <a:solidFill>
                <a:schemeClr val="tx1"/>
              </a:solidFill>
            </a:endParaRPr>
          </a:p>
          <a:p>
            <a:endParaRPr lang="en-US" sz="1100" dirty="0" smtClean="0"/>
          </a:p>
          <a:p>
            <a:endParaRPr lang="en-US" sz="1100" dirty="0"/>
          </a:p>
          <a:p>
            <a:pPr marL="228600" indent="-228600">
              <a:buAutoNum type="arabicPeriod"/>
            </a:pPr>
            <a:endParaRPr lang="en-US" dirty="0"/>
          </a:p>
          <a:p>
            <a:endParaRPr lang="en-US" altLang="en-US" sz="1600" dirty="0"/>
          </a:p>
          <a:p>
            <a:endParaRPr lang="en-US"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7</a:t>
            </a:fld>
            <a:endParaRPr lang="en-US" dirty="0"/>
          </a:p>
        </p:txBody>
      </p:sp>
    </p:spTree>
    <p:extLst>
      <p:ext uri="{BB962C8B-B14F-4D97-AF65-F5344CB8AC3E}">
        <p14:creationId xmlns:p14="http://schemas.microsoft.com/office/powerpoint/2010/main" val="1304441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sz="1600" dirty="0" smtClean="0"/>
              <a:t>Along with the toxic gases that create the surgical smoke odor, tiny particles are generated within surgical smoke that can easily be inhaled. These particles can consist of carbonized tissue, blood fragments, and possibly intact viruses or bacteria. </a:t>
            </a:r>
          </a:p>
          <a:p>
            <a:endParaRPr lang="en-US" altLang="en-US" sz="1600" dirty="0"/>
          </a:p>
        </p:txBody>
      </p:sp>
      <p:sp>
        <p:nvSpPr>
          <p:cNvPr id="5" name="Slide Number Placeholder 4"/>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021FC4B-BCBD-48DD-9907-199605713BDD}" type="slidenum">
              <a:rPr lang="en-US" altLang="en-US">
                <a:latin typeface="Calibri" panose="020F0502020204030204" pitchFamily="34" charset="0"/>
              </a:rPr>
              <a:pPr eaLnBrk="1" hangingPunct="1"/>
              <a:t>8</a:t>
            </a:fld>
            <a:endParaRPr lang="en-US" altLang="en-US" dirty="0">
              <a:latin typeface="Calibri" panose="020F0502020204030204" pitchFamily="34" charset="0"/>
            </a:endParaRPr>
          </a:p>
        </p:txBody>
      </p:sp>
    </p:spTree>
    <p:extLst>
      <p:ext uri="{BB962C8B-B14F-4D97-AF65-F5344CB8AC3E}">
        <p14:creationId xmlns:p14="http://schemas.microsoft.com/office/powerpoint/2010/main" val="648106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particles in surgical smoke generated by surgical energy devices (eg, monopolar and bipolar electrosurgery, lasers) are within the respirable range.</a:t>
            </a:r>
          </a:p>
          <a:p>
            <a:endParaRPr lang="en-US" dirty="0" smtClean="0"/>
          </a:p>
          <a:p>
            <a:r>
              <a:rPr lang="en-US" dirty="0" smtClean="0"/>
              <a:t>Electrosurgery generates the smallest aerodynamic size particles (&lt; 0.07 - 0.1 μm).</a:t>
            </a:r>
          </a:p>
          <a:p>
            <a:r>
              <a:rPr lang="en-US" dirty="0" smtClean="0"/>
              <a:t>Laser tissue ablation creates larger particles (~ 0.3 μm).</a:t>
            </a:r>
          </a:p>
          <a:p>
            <a:r>
              <a:rPr lang="en-US" dirty="0" smtClean="0"/>
              <a:t>Ultrasonic scalpels create the largest particles (0.35 - 6.5 μm).</a:t>
            </a:r>
          </a:p>
          <a:p>
            <a:endParaRPr lang="en-US" dirty="0" smtClean="0"/>
          </a:p>
          <a:p>
            <a:r>
              <a:rPr lang="en-US" dirty="0" smtClean="0"/>
              <a:t>μm = micrometer. 1 μm = 1 micron</a:t>
            </a:r>
            <a:endParaRPr lang="en-US" dirty="0"/>
          </a:p>
        </p:txBody>
      </p:sp>
      <p:sp>
        <p:nvSpPr>
          <p:cNvPr id="4" name="Slide Number Placeholder 3"/>
          <p:cNvSpPr>
            <a:spLocks noGrp="1"/>
          </p:cNvSpPr>
          <p:nvPr>
            <p:ph type="sldNum" sz="quarter" idx="10"/>
          </p:nvPr>
        </p:nvSpPr>
        <p:spPr/>
        <p:txBody>
          <a:bodyPr/>
          <a:lstStyle/>
          <a:p>
            <a:fld id="{D6BB7F7B-CC8D-4836-89F0-DBB16F105F82}" type="slidenum">
              <a:rPr lang="en-US" smtClean="0"/>
              <a:t>9</a:t>
            </a:fld>
            <a:endParaRPr lang="en-US" dirty="0"/>
          </a:p>
        </p:txBody>
      </p:sp>
    </p:spTree>
    <p:extLst>
      <p:ext uri="{BB962C8B-B14F-4D97-AF65-F5344CB8AC3E}">
        <p14:creationId xmlns:p14="http://schemas.microsoft.com/office/powerpoint/2010/main" val="2657650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54000" y="4267199"/>
            <a:ext cx="8619066" cy="977373"/>
          </a:xfrm>
        </p:spPr>
        <p:txBody>
          <a:bodyPr anchor="b">
            <a:normAutofit/>
          </a:bodyPr>
          <a:lstStyle>
            <a:lvl1pPr algn="ct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253999" y="5312307"/>
            <a:ext cx="8619067" cy="741359"/>
          </a:xfrm>
        </p:spPr>
        <p:txBody>
          <a:bodyPr>
            <a:normAutofit/>
          </a:bodyPr>
          <a:lstStyle>
            <a:lvl1pPr marL="0" indent="0" algn="ctr">
              <a:buNone/>
              <a:defRPr sz="2800">
                <a:solidFill>
                  <a:srgbClr val="4AB4B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cxnSp>
        <p:nvCxnSpPr>
          <p:cNvPr id="8" name="Straight Connector 7"/>
          <p:cNvCxnSpPr/>
          <p:nvPr userDrawn="1"/>
        </p:nvCxnSpPr>
        <p:spPr>
          <a:xfrm>
            <a:off x="253999" y="5312308"/>
            <a:ext cx="8619067"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345403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p:nvPr>
        </p:nvSpPr>
        <p:spPr>
          <a:xfrm>
            <a:off x="254001" y="597428"/>
            <a:ext cx="8610599" cy="2387600"/>
          </a:xfrm>
        </p:spPr>
        <p:txBody>
          <a:bodyPr anchor="b">
            <a:normAutofit/>
          </a:bodyPr>
          <a:lstStyle>
            <a:lvl1pPr algn="ctr">
              <a:defRPr sz="4800"/>
            </a:lvl1pPr>
          </a:lstStyle>
          <a:p>
            <a:r>
              <a:rPr lang="en-US" smtClean="0"/>
              <a:t>Click to edit Master title style</a:t>
            </a:r>
            <a:endParaRPr lang="en-US" dirty="0"/>
          </a:p>
        </p:txBody>
      </p:sp>
      <p:sp>
        <p:nvSpPr>
          <p:cNvPr id="4" name="Subtitle 2"/>
          <p:cNvSpPr>
            <a:spLocks noGrp="1"/>
          </p:cNvSpPr>
          <p:nvPr>
            <p:ph type="subTitle" idx="1"/>
          </p:nvPr>
        </p:nvSpPr>
        <p:spPr>
          <a:xfrm>
            <a:off x="254000" y="3153306"/>
            <a:ext cx="8610600" cy="1655762"/>
          </a:xfrm>
        </p:spPr>
        <p:txBody>
          <a:bodyPr>
            <a:normAutofit/>
          </a:bodyPr>
          <a:lstStyle>
            <a:lvl1pPr marL="0" indent="0" algn="ctr">
              <a:buNone/>
              <a:defRPr sz="3200">
                <a:solidFill>
                  <a:srgbClr val="4AB4B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cxnSp>
        <p:nvCxnSpPr>
          <p:cNvPr id="5" name="Straight Connector 4"/>
          <p:cNvCxnSpPr/>
          <p:nvPr userDrawn="1"/>
        </p:nvCxnSpPr>
        <p:spPr>
          <a:xfrm>
            <a:off x="254000" y="3061235"/>
            <a:ext cx="86106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842057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2467" y="253998"/>
            <a:ext cx="8619066" cy="1003836"/>
          </a:xfrm>
        </p:spPr>
        <p:txBody>
          <a:bodyPr anchor="b">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262467" y="1524000"/>
            <a:ext cx="8619066" cy="4652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flipV="1">
            <a:off x="262467" y="1308636"/>
            <a:ext cx="8619066" cy="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515576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4001" y="1515533"/>
            <a:ext cx="4260849" cy="46614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515533"/>
            <a:ext cx="4243916" cy="46614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62467" y="253998"/>
            <a:ext cx="8619066" cy="1003836"/>
          </a:xfrm>
        </p:spPr>
        <p:txBody>
          <a:bodyPr anchor="b">
            <a:normAutofit/>
          </a:bodyPr>
          <a:lstStyle>
            <a:lvl1pPr>
              <a:defRPr sz="3200"/>
            </a:lvl1pPr>
          </a:lstStyle>
          <a:p>
            <a:r>
              <a:rPr lang="en-US" smtClean="0"/>
              <a:t>Click to edit Master title style</a:t>
            </a:r>
            <a:endParaRPr lang="en-US" dirty="0"/>
          </a:p>
        </p:txBody>
      </p:sp>
      <p:cxnSp>
        <p:nvCxnSpPr>
          <p:cNvPr id="9" name="Straight Connector 8"/>
          <p:cNvCxnSpPr/>
          <p:nvPr userDrawn="1"/>
        </p:nvCxnSpPr>
        <p:spPr>
          <a:xfrm flipV="1">
            <a:off x="262467" y="1308636"/>
            <a:ext cx="8619066" cy="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181328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262467" y="253998"/>
            <a:ext cx="8619066" cy="1003836"/>
          </a:xfrm>
        </p:spPr>
        <p:txBody>
          <a:bodyPr anchor="b">
            <a:normAutofit/>
          </a:bodyPr>
          <a:lstStyle>
            <a:lvl1pPr>
              <a:defRPr sz="3200"/>
            </a:lvl1pPr>
          </a:lstStyle>
          <a:p>
            <a:r>
              <a:rPr lang="en-US" smtClean="0"/>
              <a:t>Click to edit Master title style</a:t>
            </a:r>
            <a:endParaRPr lang="en-US" dirty="0"/>
          </a:p>
        </p:txBody>
      </p:sp>
      <p:cxnSp>
        <p:nvCxnSpPr>
          <p:cNvPr id="7" name="Straight Connector 6"/>
          <p:cNvCxnSpPr/>
          <p:nvPr userDrawn="1"/>
        </p:nvCxnSpPr>
        <p:spPr>
          <a:xfrm flipV="1">
            <a:off x="262467" y="1308636"/>
            <a:ext cx="8619066" cy="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704873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862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2467" y="279400"/>
            <a:ext cx="3316552" cy="1456267"/>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279400"/>
            <a:ext cx="4968742" cy="59012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62467" y="1735667"/>
            <a:ext cx="3316552" cy="43587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41563368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54001" y="365126"/>
            <a:ext cx="8619065"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4001" y="1825625"/>
            <a:ext cx="861906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88806847"/>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4" r:id="rId4"/>
    <p:sldLayoutId id="2147483666" r:id="rId5"/>
    <p:sldLayoutId id="2147483667" r:id="rId6"/>
    <p:sldLayoutId id="2147483668"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kern="1200">
          <a:solidFill>
            <a:srgbClr val="00668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68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AB4B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877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000" y="4705613"/>
            <a:ext cx="8619066" cy="977373"/>
          </a:xfrm>
        </p:spPr>
        <p:txBody>
          <a:bodyPr>
            <a:normAutofit fontScale="90000"/>
          </a:bodyPr>
          <a:lstStyle/>
          <a:p>
            <a:r>
              <a:rPr lang="en-US" altLang="en-US" dirty="0"/>
              <a:t>Management of Surgical Smoke </a:t>
            </a:r>
            <a:r>
              <a:rPr lang="en-US" altLang="en-US" dirty="0" smtClean="0"/>
              <a:t/>
            </a:r>
            <a:br>
              <a:rPr lang="en-US" altLang="en-US" dirty="0" smtClean="0"/>
            </a:br>
            <a:r>
              <a:rPr lang="en-US" altLang="en-US" dirty="0" smtClean="0"/>
              <a:t>Tool Kit</a:t>
            </a:r>
            <a:r>
              <a:rPr lang="en-US" altLang="en-US" dirty="0"/>
              <a:t/>
            </a:r>
            <a:br>
              <a:rPr lang="en-US" altLang="en-US" dirty="0"/>
            </a:br>
            <a:endParaRPr lang="en-US" dirty="0"/>
          </a:p>
        </p:txBody>
      </p:sp>
      <p:sp>
        <p:nvSpPr>
          <p:cNvPr id="3" name="Subtitle 2"/>
          <p:cNvSpPr>
            <a:spLocks noGrp="1"/>
          </p:cNvSpPr>
          <p:nvPr>
            <p:ph type="subTitle" idx="1"/>
          </p:nvPr>
        </p:nvSpPr>
        <p:spPr>
          <a:xfrm>
            <a:off x="253999" y="5523974"/>
            <a:ext cx="8619067" cy="741359"/>
          </a:xfrm>
        </p:spPr>
        <p:txBody>
          <a:bodyPr>
            <a:normAutofit/>
          </a:bodyPr>
          <a:lstStyle/>
          <a:p>
            <a:pPr>
              <a:spcBef>
                <a:spcPct val="0"/>
              </a:spcBef>
            </a:pPr>
            <a:r>
              <a:rPr lang="en-US" altLang="en-US" sz="3200" b="1" dirty="0"/>
              <a:t>Part II: The Hazards of Surgical Smoke</a:t>
            </a:r>
          </a:p>
        </p:txBody>
      </p:sp>
    </p:spTree>
    <p:extLst>
      <p:ext uri="{BB962C8B-B14F-4D97-AF65-F5344CB8AC3E}">
        <p14:creationId xmlns:p14="http://schemas.microsoft.com/office/powerpoint/2010/main" val="2348904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1" y="5685182"/>
            <a:ext cx="6771860" cy="487569"/>
          </a:xfrm>
          <a:prstGeom prst="rect">
            <a:avLst/>
          </a:prstGeom>
          <a:noFill/>
        </p:spPr>
        <p:txBody>
          <a:bodyPr wrap="square" rtlCol="0">
            <a:spAutoFit/>
          </a:bodyPr>
          <a:lstStyle/>
          <a:p>
            <a:pPr>
              <a:lnSpc>
                <a:spcPct val="107000"/>
              </a:lnSpc>
            </a:pPr>
            <a:r>
              <a:rPr lang="en-US" sz="1200" dirty="0">
                <a:latin typeface="Calibri" panose="020F0502020204030204" pitchFamily="34" charset="0"/>
                <a:ea typeface="Calibri" panose="020F0502020204030204" pitchFamily="34" charset="0"/>
                <a:cs typeface="Times New Roman" panose="02020603050405020304" pitchFamily="18" charset="0"/>
              </a:rPr>
              <a:t>Reprinted with permission from </a:t>
            </a:r>
            <a:r>
              <a:rPr lang="en-US" sz="1200" i="1" dirty="0">
                <a:latin typeface="Calibri" panose="020F0502020204030204" pitchFamily="34" charset="0"/>
                <a:ea typeface="Calibri" panose="020F0502020204030204" pitchFamily="34" charset="0"/>
                <a:cs typeface="Times New Roman" panose="02020603050405020304" pitchFamily="18" charset="0"/>
              </a:rPr>
              <a:t>Guidelines for Perioperative Practice</a:t>
            </a:r>
            <a:r>
              <a:rPr lang="en-US" sz="1200" dirty="0">
                <a:latin typeface="Calibri" panose="020F0502020204030204" pitchFamily="34" charset="0"/>
                <a:ea typeface="Calibri" panose="020F0502020204030204" pitchFamily="34" charset="0"/>
                <a:cs typeface="Times New Roman" panose="02020603050405020304" pitchFamily="18" charset="0"/>
              </a:rPr>
              <a:t>. Copyright © 2018, AORN, Inc, 2170 S. Parker Road, Suite 400, Denver, CO 80231. All rights reserved.</a:t>
            </a:r>
          </a:p>
        </p:txBody>
      </p:sp>
      <p:pic>
        <p:nvPicPr>
          <p:cNvPr id="6" name="Content Placeholder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4868" y="1076632"/>
            <a:ext cx="7036241" cy="3892934"/>
          </a:xfrm>
          <a:prstGeom prst="rect">
            <a:avLst/>
          </a:prstGeom>
          <a:ln>
            <a:solidFill>
              <a:schemeClr val="accent1"/>
            </a:solidFill>
          </a:ln>
        </p:spPr>
      </p:pic>
      <p:sp>
        <p:nvSpPr>
          <p:cNvPr id="2" name="TextBox 1"/>
          <p:cNvSpPr txBox="1"/>
          <p:nvPr/>
        </p:nvSpPr>
        <p:spPr>
          <a:xfrm>
            <a:off x="2661912" y="5156825"/>
            <a:ext cx="2901885" cy="369332"/>
          </a:xfrm>
          <a:prstGeom prst="rect">
            <a:avLst/>
          </a:prstGeom>
          <a:noFill/>
        </p:spPr>
        <p:txBody>
          <a:bodyPr wrap="none" rtlCol="0">
            <a:spAutoFit/>
          </a:bodyPr>
          <a:lstStyle/>
          <a:p>
            <a:r>
              <a:rPr lang="en-US" b="1" dirty="0" smtClean="0"/>
              <a:t>Surgical Smoke Particle Sizes</a:t>
            </a:r>
            <a:endParaRPr lang="en-US" b="1" dirty="0"/>
          </a:p>
        </p:txBody>
      </p:sp>
    </p:spTree>
    <p:extLst>
      <p:ext uri="{BB962C8B-B14F-4D97-AF65-F5344CB8AC3E}">
        <p14:creationId xmlns:p14="http://schemas.microsoft.com/office/powerpoint/2010/main" val="20596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1957482" y="1883885"/>
            <a:ext cx="4599650" cy="3566936"/>
          </a:xfrm>
          <a:prstGeom prst="rect">
            <a:avLst/>
          </a:prstGeom>
        </p:spPr>
      </p:pic>
      <p:pic>
        <p:nvPicPr>
          <p:cNvPr id="7" name="Picture 6"/>
          <p:cNvPicPr>
            <a:picLocks noChangeAspect="1"/>
          </p:cNvPicPr>
          <p:nvPr/>
        </p:nvPicPr>
        <p:blipFill>
          <a:blip r:embed="rId4"/>
          <a:stretch>
            <a:fillRect/>
          </a:stretch>
        </p:blipFill>
        <p:spPr>
          <a:xfrm>
            <a:off x="1476259" y="5769081"/>
            <a:ext cx="6147883" cy="488499"/>
          </a:xfrm>
          <a:prstGeom prst="rect">
            <a:avLst/>
          </a:prstGeom>
        </p:spPr>
      </p:pic>
      <p:sp>
        <p:nvSpPr>
          <p:cNvPr id="5" name="Title 1"/>
          <p:cNvSpPr>
            <a:spLocks noGrp="1"/>
          </p:cNvSpPr>
          <p:nvPr>
            <p:ph type="title"/>
          </p:nvPr>
        </p:nvSpPr>
        <p:spPr>
          <a:xfrm>
            <a:off x="262467" y="253998"/>
            <a:ext cx="8619066" cy="1003836"/>
          </a:xfrm>
        </p:spPr>
        <p:txBody>
          <a:bodyPr/>
          <a:lstStyle/>
          <a:p>
            <a:r>
              <a:rPr lang="en-US" dirty="0" smtClean="0"/>
              <a:t>Personal Protective Equipment (PPE)</a:t>
            </a:r>
            <a:endParaRPr lang="en-US" dirty="0"/>
          </a:p>
        </p:txBody>
      </p:sp>
    </p:spTree>
    <p:extLst>
      <p:ext uri="{BB962C8B-B14F-4D97-AF65-F5344CB8AC3E}">
        <p14:creationId xmlns:p14="http://schemas.microsoft.com/office/powerpoint/2010/main" val="1667806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p:txBody>
          <a:bodyPr>
            <a:normAutofit/>
          </a:bodyPr>
          <a:lstStyle/>
          <a:p>
            <a:pPr marL="341313" indent="-341313">
              <a:spcBef>
                <a:spcPct val="0"/>
              </a:spcBef>
              <a:buClr>
                <a:srgbClr val="00877C"/>
              </a:buClr>
            </a:pPr>
            <a:r>
              <a:rPr lang="en-US" altLang="en-US" dirty="0" smtClean="0"/>
              <a:t>Smoke is evenly distributed throughout the OR</a:t>
            </a:r>
          </a:p>
          <a:p>
            <a:pPr marL="341313" indent="-341313">
              <a:spcBef>
                <a:spcPct val="0"/>
              </a:spcBef>
              <a:buClr>
                <a:srgbClr val="00877C"/>
              </a:buClr>
              <a:buNone/>
            </a:pPr>
            <a:endParaRPr lang="en-US" altLang="en-US" dirty="0" smtClean="0"/>
          </a:p>
          <a:p>
            <a:pPr marL="341313" indent="-341313">
              <a:spcBef>
                <a:spcPct val="0"/>
              </a:spcBef>
              <a:buClr>
                <a:srgbClr val="00877C"/>
              </a:buClr>
            </a:pPr>
            <a:r>
              <a:rPr lang="en-US" altLang="en-US" dirty="0" smtClean="0"/>
              <a:t>Smoke particles can travel about 40 mph</a:t>
            </a:r>
          </a:p>
          <a:p>
            <a:pPr marL="341313" indent="-341313">
              <a:spcBef>
                <a:spcPct val="0"/>
              </a:spcBef>
              <a:buClr>
                <a:srgbClr val="00877C"/>
              </a:buClr>
              <a:buNone/>
            </a:pPr>
            <a:endParaRPr lang="en-US" altLang="en-US" dirty="0" smtClean="0"/>
          </a:p>
          <a:p>
            <a:pPr marL="341313" indent="-341313">
              <a:spcBef>
                <a:spcPct val="0"/>
              </a:spcBef>
              <a:buClr>
                <a:srgbClr val="00877C"/>
              </a:buClr>
            </a:pPr>
            <a:r>
              <a:rPr lang="en-US" altLang="en-US" dirty="0" smtClean="0"/>
              <a:t>When the ESU is activated, the concentration of particles can increase from 60,000 particles/cubic foot to more than 1 million particles/cubic foot</a:t>
            </a:r>
          </a:p>
          <a:p>
            <a:pPr marL="341313" indent="-341313">
              <a:spcBef>
                <a:spcPct val="0"/>
              </a:spcBef>
              <a:buClr>
                <a:srgbClr val="00877C"/>
              </a:buClr>
            </a:pPr>
            <a:endParaRPr lang="en-US" altLang="en-US" sz="1000" dirty="0" smtClean="0"/>
          </a:p>
          <a:p>
            <a:pPr lvl="1" indent="-344488">
              <a:spcBef>
                <a:spcPct val="0"/>
              </a:spcBef>
            </a:pPr>
            <a:r>
              <a:rPr lang="en-US" altLang="en-US" sz="2400" dirty="0" smtClean="0"/>
              <a:t>It takes 20 minutes after the activation of the ESU for the concentration to return to the baseline level.</a:t>
            </a:r>
          </a:p>
          <a:p>
            <a:pPr lvl="1">
              <a:spcBef>
                <a:spcPct val="0"/>
              </a:spcBef>
            </a:pPr>
            <a:endParaRPr lang="en-US" altLang="en-US" sz="2400" dirty="0"/>
          </a:p>
        </p:txBody>
      </p:sp>
      <p:sp>
        <p:nvSpPr>
          <p:cNvPr id="24579" name="Title 2"/>
          <p:cNvSpPr>
            <a:spLocks noGrp="1"/>
          </p:cNvSpPr>
          <p:nvPr>
            <p:ph type="title"/>
          </p:nvPr>
        </p:nvSpPr>
        <p:spPr>
          <a:xfrm>
            <a:off x="194733" y="448731"/>
            <a:ext cx="8619066" cy="1003836"/>
          </a:xfrm>
        </p:spPr>
        <p:txBody>
          <a:bodyPr/>
          <a:lstStyle/>
          <a:p>
            <a:r>
              <a:rPr lang="en-US" altLang="en-US" dirty="0" smtClean="0"/>
              <a:t>Particle Distribution </a:t>
            </a:r>
            <a:br>
              <a:rPr lang="en-US" altLang="en-US" dirty="0" smtClean="0"/>
            </a:br>
            <a:endParaRPr lang="en-US" altLang="en-US" sz="1600" dirty="0" smtClean="0"/>
          </a:p>
        </p:txBody>
      </p:sp>
    </p:spTree>
    <p:extLst>
      <p:ext uri="{BB962C8B-B14F-4D97-AF65-F5344CB8AC3E}">
        <p14:creationId xmlns:p14="http://schemas.microsoft.com/office/powerpoint/2010/main" val="3222180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a:xfrm>
            <a:off x="121024" y="1775012"/>
            <a:ext cx="8760510" cy="4778188"/>
          </a:xfrm>
        </p:spPr>
        <p:txBody>
          <a:bodyPr/>
          <a:lstStyle/>
          <a:p>
            <a:pPr indent="3175">
              <a:spcBef>
                <a:spcPct val="0"/>
              </a:spcBef>
              <a:buNone/>
            </a:pPr>
            <a:r>
              <a:rPr lang="en-US" altLang="en-US" sz="1800" dirty="0" smtClean="0"/>
              <a:t>Weston </a:t>
            </a:r>
            <a:r>
              <a:rPr lang="en-US" altLang="en-US" sz="1800" dirty="0"/>
              <a:t>R, Stephenson RN, </a:t>
            </a:r>
            <a:r>
              <a:rPr lang="en-US" altLang="en-US" sz="1800" dirty="0" err="1"/>
              <a:t>Kutarski</a:t>
            </a:r>
            <a:r>
              <a:rPr lang="en-US" altLang="en-US" sz="1800" dirty="0"/>
              <a:t> PW, Parr NJ</a:t>
            </a:r>
            <a:r>
              <a:rPr lang="en-US" altLang="en-US" sz="1800" dirty="0" smtClean="0"/>
              <a:t>. Chemical </a:t>
            </a:r>
            <a:r>
              <a:rPr lang="en-US" altLang="en-US" sz="1800" dirty="0"/>
              <a:t>composition of gases </a:t>
            </a:r>
            <a:r>
              <a:rPr lang="en-US" altLang="en-US" sz="1800" b="1" dirty="0">
                <a:solidFill>
                  <a:srgbClr val="002060"/>
                </a:solidFill>
              </a:rPr>
              <a:t>surgeons</a:t>
            </a:r>
            <a:r>
              <a:rPr lang="en-US" altLang="en-US" sz="1800" dirty="0">
                <a:solidFill>
                  <a:srgbClr val="002060"/>
                </a:solidFill>
              </a:rPr>
              <a:t> </a:t>
            </a:r>
            <a:r>
              <a:rPr lang="en-US" altLang="en-US" sz="1800" dirty="0"/>
              <a:t>are exposed to during </a:t>
            </a:r>
            <a:r>
              <a:rPr lang="en-US" altLang="en-US" sz="1800" b="1" dirty="0">
                <a:solidFill>
                  <a:srgbClr val="002060"/>
                </a:solidFill>
              </a:rPr>
              <a:t>endoscopic urological </a:t>
            </a:r>
            <a:r>
              <a:rPr lang="en-US" altLang="en-US" sz="1800" dirty="0"/>
              <a:t>resections. </a:t>
            </a:r>
            <a:r>
              <a:rPr lang="en-US" altLang="en-US" sz="1800" i="1" dirty="0" smtClean="0"/>
              <a:t>Urology</a:t>
            </a:r>
            <a:r>
              <a:rPr lang="en-US" altLang="en-US" sz="1800" i="1" dirty="0"/>
              <a:t>. </a:t>
            </a:r>
            <a:r>
              <a:rPr lang="en-US" altLang="en-US" sz="1800" dirty="0" smtClean="0"/>
              <a:t>2009;74(5</a:t>
            </a:r>
            <a:r>
              <a:rPr lang="en-US" altLang="en-US" sz="1800" dirty="0"/>
              <a:t>):</a:t>
            </a:r>
            <a:r>
              <a:rPr lang="en-US" altLang="en-US" sz="1800" dirty="0" smtClean="0"/>
              <a:t>1152-1154</a:t>
            </a:r>
            <a:r>
              <a:rPr lang="en-US" altLang="en-US" sz="1800" dirty="0"/>
              <a:t>. </a:t>
            </a:r>
            <a:endParaRPr lang="en-US" altLang="en-US" sz="1800" dirty="0" smtClean="0"/>
          </a:p>
          <a:p>
            <a:pPr>
              <a:spcBef>
                <a:spcPct val="0"/>
              </a:spcBef>
              <a:buNone/>
            </a:pPr>
            <a:endParaRPr lang="en-US" altLang="en-US" sz="1800" dirty="0"/>
          </a:p>
          <a:p>
            <a:pPr indent="3175">
              <a:spcBef>
                <a:spcPct val="0"/>
              </a:spcBef>
              <a:buNone/>
            </a:pPr>
            <a:r>
              <a:rPr lang="en-US" altLang="en-US" sz="1800" dirty="0" smtClean="0"/>
              <a:t>Lester JD, Hsu S, Ahmad CS. Occupational </a:t>
            </a:r>
            <a:r>
              <a:rPr lang="en-US" altLang="en-US" sz="1800" dirty="0"/>
              <a:t>hazards facing </a:t>
            </a:r>
            <a:r>
              <a:rPr lang="en-US" altLang="en-US" sz="1800" b="1" dirty="0">
                <a:solidFill>
                  <a:srgbClr val="002060"/>
                </a:solidFill>
              </a:rPr>
              <a:t>orthopedic surgeons</a:t>
            </a:r>
            <a:r>
              <a:rPr lang="en-US" altLang="en-US" sz="1800" b="1" dirty="0"/>
              <a:t>.</a:t>
            </a:r>
            <a:r>
              <a:rPr lang="en-US" altLang="en-US" sz="1800" dirty="0"/>
              <a:t> </a:t>
            </a:r>
            <a:r>
              <a:rPr lang="en-US" altLang="en-US" sz="1800" i="1" dirty="0" smtClean="0"/>
              <a:t>Am J </a:t>
            </a:r>
            <a:r>
              <a:rPr lang="en-US" altLang="en-US" sz="1800" i="1" dirty="0" err="1" smtClean="0"/>
              <a:t>Orthop</a:t>
            </a:r>
            <a:r>
              <a:rPr lang="en-US" altLang="en-US" sz="1800" i="1" dirty="0" smtClean="0"/>
              <a:t> (Belle Mead NJ). </a:t>
            </a:r>
            <a:r>
              <a:rPr lang="en-US" altLang="en-US" sz="1800" dirty="0" smtClean="0"/>
              <a:t>2012;41(3):132-139.</a:t>
            </a:r>
          </a:p>
          <a:p>
            <a:pPr indent="3175">
              <a:spcBef>
                <a:spcPct val="0"/>
              </a:spcBef>
              <a:buNone/>
            </a:pPr>
            <a:endParaRPr lang="en-US" altLang="en-US" sz="1800" dirty="0"/>
          </a:p>
          <a:p>
            <a:pPr indent="3175">
              <a:spcBef>
                <a:spcPct val="0"/>
              </a:spcBef>
              <a:buNone/>
            </a:pPr>
            <a:r>
              <a:rPr lang="en-US" altLang="en-US" sz="1800" dirty="0" smtClean="0"/>
              <a:t>Hill DS, O’Neill JK, Powell RJ, Oliver DW. Surgical smoke—a </a:t>
            </a:r>
            <a:r>
              <a:rPr lang="en-US" altLang="en-US" sz="1800" dirty="0"/>
              <a:t>health hazard in the operating theatre: a study to quantify exposure and a survey of the use of smoke extractor systems </a:t>
            </a:r>
            <a:r>
              <a:rPr lang="en-US" altLang="en-US" sz="1800" dirty="0">
                <a:solidFill>
                  <a:srgbClr val="002060"/>
                </a:solidFill>
              </a:rPr>
              <a:t>in </a:t>
            </a:r>
            <a:r>
              <a:rPr lang="en-US" altLang="en-US" sz="1800" b="1" dirty="0">
                <a:solidFill>
                  <a:srgbClr val="002060"/>
                </a:solidFill>
              </a:rPr>
              <a:t>UK plastic surgery units</a:t>
            </a:r>
            <a:r>
              <a:rPr lang="en-US" altLang="en-US" sz="1800" b="1" dirty="0" smtClean="0"/>
              <a:t>. </a:t>
            </a:r>
            <a:r>
              <a:rPr lang="en-US" altLang="en-US" sz="1800" i="1" dirty="0" smtClean="0"/>
              <a:t>J Plast </a:t>
            </a:r>
            <a:r>
              <a:rPr lang="en-US" altLang="en-US" sz="1800" i="1" dirty="0" err="1" smtClean="0"/>
              <a:t>Reconstr</a:t>
            </a:r>
            <a:r>
              <a:rPr lang="en-US" altLang="en-US" sz="1800" i="1" dirty="0" smtClean="0"/>
              <a:t> </a:t>
            </a:r>
            <a:r>
              <a:rPr lang="en-US" altLang="en-US" sz="1800" i="1" dirty="0" err="1" smtClean="0"/>
              <a:t>Aesthet</a:t>
            </a:r>
            <a:r>
              <a:rPr lang="en-US" altLang="en-US" sz="1800" i="1" dirty="0" smtClean="0"/>
              <a:t> Surg.</a:t>
            </a:r>
            <a:r>
              <a:rPr lang="en-US" altLang="en-US" sz="1800" dirty="0" smtClean="0"/>
              <a:t> 2012;65(7):911-916.</a:t>
            </a:r>
          </a:p>
          <a:p>
            <a:pPr indent="3175">
              <a:spcBef>
                <a:spcPct val="0"/>
              </a:spcBef>
              <a:buFont typeface="Arial" panose="020B0604020202020204" pitchFamily="34" charset="0"/>
              <a:buNone/>
            </a:pPr>
            <a:endParaRPr lang="en-US" altLang="en-US" sz="1800" dirty="0" smtClean="0"/>
          </a:p>
          <a:p>
            <a:pPr indent="3175">
              <a:spcBef>
                <a:spcPct val="0"/>
              </a:spcBef>
              <a:buFont typeface="Arial" panose="020B0604020202020204" pitchFamily="34" charset="0"/>
              <a:buNone/>
            </a:pPr>
            <a:r>
              <a:rPr lang="en-US" altLang="en-US" sz="1800" dirty="0" smtClean="0"/>
              <a:t>Ball K. Surgical smoke evacuation guidelines: compliance among </a:t>
            </a:r>
            <a:r>
              <a:rPr lang="en-US" altLang="en-US" sz="1800" b="1" dirty="0" smtClean="0">
                <a:solidFill>
                  <a:srgbClr val="002060"/>
                </a:solidFill>
              </a:rPr>
              <a:t>perioperative nurses</a:t>
            </a:r>
            <a:r>
              <a:rPr lang="en-US" altLang="en-US" sz="1800" dirty="0" smtClean="0"/>
              <a:t>. </a:t>
            </a:r>
            <a:r>
              <a:rPr lang="en-US" altLang="en-US" sz="1800" i="1" dirty="0" smtClean="0"/>
              <a:t>AORN J. </a:t>
            </a:r>
            <a:r>
              <a:rPr lang="en-US" altLang="en-US" sz="1800" dirty="0" smtClean="0"/>
              <a:t>2010;92(2):e1-e23.</a:t>
            </a:r>
          </a:p>
          <a:p>
            <a:pPr indent="3175">
              <a:spcBef>
                <a:spcPct val="0"/>
              </a:spcBef>
              <a:buFont typeface="Arial" panose="020B0604020202020204" pitchFamily="34" charset="0"/>
              <a:buNone/>
            </a:pPr>
            <a:endParaRPr lang="en-US" altLang="en-US" sz="1800" b="1" dirty="0">
              <a:solidFill>
                <a:srgbClr val="002060"/>
              </a:solidFill>
            </a:endParaRPr>
          </a:p>
          <a:p>
            <a:pPr indent="3175">
              <a:spcBef>
                <a:spcPct val="0"/>
              </a:spcBef>
              <a:buNone/>
            </a:pPr>
            <a:r>
              <a:rPr lang="en-US" altLang="en-US" sz="1800" dirty="0" smtClean="0"/>
              <a:t>Lewin JM, Brauer JA, </a:t>
            </a:r>
            <a:r>
              <a:rPr lang="en-US" altLang="en-US" sz="1800" dirty="0" err="1" smtClean="0"/>
              <a:t>Ostad</a:t>
            </a:r>
            <a:r>
              <a:rPr lang="en-US" altLang="en-US" sz="1800" dirty="0" smtClean="0"/>
              <a:t> A. Surgical </a:t>
            </a:r>
            <a:r>
              <a:rPr lang="en-US" altLang="en-US" sz="1800" dirty="0"/>
              <a:t>smoke and the </a:t>
            </a:r>
            <a:r>
              <a:rPr lang="en-US" altLang="en-US" sz="1800" b="1" dirty="0">
                <a:solidFill>
                  <a:srgbClr val="002060"/>
                </a:solidFill>
              </a:rPr>
              <a:t>dermatologist</a:t>
            </a:r>
            <a:r>
              <a:rPr lang="en-US" altLang="en-US" sz="1800" dirty="0"/>
              <a:t>. </a:t>
            </a:r>
            <a:r>
              <a:rPr lang="en-US" altLang="en-US" sz="1800" i="1" dirty="0" smtClean="0"/>
              <a:t>J Am </a:t>
            </a:r>
            <a:r>
              <a:rPr lang="en-US" altLang="en-US" sz="1800" i="1" dirty="0" err="1" smtClean="0"/>
              <a:t>Acad</a:t>
            </a:r>
            <a:r>
              <a:rPr lang="en-US" altLang="en-US" sz="1800" i="1" dirty="0" smtClean="0"/>
              <a:t> Dermatol. </a:t>
            </a:r>
            <a:r>
              <a:rPr lang="en-US" altLang="en-US" sz="1800" dirty="0" smtClean="0"/>
              <a:t>2011;65(3):636-641.</a:t>
            </a:r>
            <a:endParaRPr lang="en-US" altLang="en-US" sz="1800" dirty="0"/>
          </a:p>
          <a:p>
            <a:pPr indent="3175">
              <a:spcBef>
                <a:spcPct val="0"/>
              </a:spcBef>
              <a:buFont typeface="Arial" panose="020B0604020202020204" pitchFamily="34" charset="0"/>
              <a:buNone/>
            </a:pPr>
            <a:endParaRPr lang="en-GB" altLang="en-US" sz="1600" dirty="0" smtClean="0"/>
          </a:p>
          <a:p>
            <a:pPr>
              <a:spcBef>
                <a:spcPct val="0"/>
              </a:spcBef>
              <a:buFont typeface="Arial" panose="020B0604020202020204" pitchFamily="34" charset="0"/>
              <a:buNone/>
            </a:pPr>
            <a:endParaRPr lang="en-US" altLang="en-US" sz="1600" dirty="0" smtClean="0"/>
          </a:p>
          <a:p>
            <a:pPr>
              <a:spcBef>
                <a:spcPct val="0"/>
              </a:spcBef>
              <a:buFont typeface="Arial" panose="020B0604020202020204" pitchFamily="34" charset="0"/>
              <a:buNone/>
            </a:pPr>
            <a:endParaRPr lang="en-US" altLang="en-US" sz="1400" dirty="0" smtClean="0"/>
          </a:p>
          <a:p>
            <a:pPr>
              <a:spcBef>
                <a:spcPct val="0"/>
              </a:spcBef>
              <a:buFont typeface="Arial" panose="020B0604020202020204" pitchFamily="34" charset="0"/>
              <a:buNone/>
            </a:pPr>
            <a:endParaRPr lang="en-US" altLang="en-US" sz="1400" dirty="0" smtClean="0"/>
          </a:p>
        </p:txBody>
      </p:sp>
      <p:sp>
        <p:nvSpPr>
          <p:cNvPr id="27651" name="Title 2"/>
          <p:cNvSpPr>
            <a:spLocks noGrp="1"/>
          </p:cNvSpPr>
          <p:nvPr>
            <p:ph type="title"/>
          </p:nvPr>
        </p:nvSpPr>
        <p:spPr/>
        <p:txBody>
          <a:bodyPr>
            <a:normAutofit/>
          </a:bodyPr>
          <a:lstStyle/>
          <a:p>
            <a:r>
              <a:rPr lang="en-US" altLang="en-US" dirty="0" smtClean="0"/>
              <a:t>Surgical Smoke:  </a:t>
            </a:r>
            <a:br>
              <a:rPr lang="en-US" altLang="en-US" dirty="0" smtClean="0"/>
            </a:br>
            <a:r>
              <a:rPr lang="en-US" altLang="en-US" dirty="0" smtClean="0"/>
              <a:t>It’s a Universal Concern</a:t>
            </a:r>
          </a:p>
        </p:txBody>
      </p:sp>
    </p:spTree>
    <p:extLst>
      <p:ext uri="{BB962C8B-B14F-4D97-AF65-F5344CB8AC3E}">
        <p14:creationId xmlns:p14="http://schemas.microsoft.com/office/powerpoint/2010/main" val="395737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777067" y="3016248"/>
            <a:ext cx="4338108" cy="1003836"/>
          </a:xfrm>
          <a:prstGeom prst="rect">
            <a:avLst/>
          </a:prstGeom>
        </p:spPr>
        <p:txBody>
          <a:bodyPr/>
          <a:lstStyle>
            <a:lvl1pPr algn="l" defTabSz="914400" rtl="0" eaLnBrk="1" latinLnBrk="0" hangingPunct="1">
              <a:lnSpc>
                <a:spcPct val="90000"/>
              </a:lnSpc>
              <a:spcBef>
                <a:spcPct val="0"/>
              </a:spcBef>
              <a:buNone/>
              <a:defRPr sz="3600" b="1" kern="1200">
                <a:solidFill>
                  <a:srgbClr val="00668D"/>
                </a:solidFill>
                <a:latin typeface="Arial" panose="020B0604020202020204" pitchFamily="34" charset="0"/>
                <a:ea typeface="+mj-ea"/>
                <a:cs typeface="Arial" panose="020B0604020202020204" pitchFamily="34" charset="0"/>
              </a:defRPr>
            </a:lvl1pPr>
          </a:lstStyle>
          <a:p>
            <a:r>
              <a:rPr lang="en-US" sz="4400" dirty="0" smtClean="0"/>
              <a:t>Patient Safety</a:t>
            </a:r>
            <a:endParaRPr lang="en-US" sz="4400" dirty="0"/>
          </a:p>
        </p:txBody>
      </p:sp>
    </p:spTree>
    <p:extLst>
      <p:ext uri="{BB962C8B-B14F-4D97-AF65-F5344CB8AC3E}">
        <p14:creationId xmlns:p14="http://schemas.microsoft.com/office/powerpoint/2010/main" val="28310908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a:xfrm>
            <a:off x="419100" y="1604673"/>
            <a:ext cx="8077200" cy="3916363"/>
          </a:xfrm>
        </p:spPr>
        <p:txBody>
          <a:bodyPr/>
          <a:lstStyle/>
          <a:p>
            <a:pPr indent="0">
              <a:spcBef>
                <a:spcPct val="0"/>
              </a:spcBef>
              <a:buFont typeface="Arial" panose="020B0604020202020204" pitchFamily="34" charset="0"/>
              <a:buNone/>
              <a:tabLst>
                <a:tab pos="120650" algn="l"/>
              </a:tabLst>
            </a:pPr>
            <a:r>
              <a:rPr lang="en-US" altLang="en-US" dirty="0" smtClean="0"/>
              <a:t>Laparoscopic procedures present unique exposures to surgical smoke.</a:t>
            </a:r>
          </a:p>
          <a:p>
            <a:pPr>
              <a:spcBef>
                <a:spcPct val="0"/>
              </a:spcBef>
            </a:pPr>
            <a:endParaRPr lang="en-US" altLang="en-US" dirty="0" smtClean="0"/>
          </a:p>
        </p:txBody>
      </p:sp>
      <p:sp>
        <p:nvSpPr>
          <p:cNvPr id="33795" name="Title 2"/>
          <p:cNvSpPr>
            <a:spLocks noGrp="1"/>
          </p:cNvSpPr>
          <p:nvPr>
            <p:ph type="title"/>
          </p:nvPr>
        </p:nvSpPr>
        <p:spPr>
          <a:xfrm>
            <a:off x="304800" y="228600"/>
            <a:ext cx="8305800" cy="1143000"/>
          </a:xfrm>
        </p:spPr>
        <p:txBody>
          <a:bodyPr/>
          <a:lstStyle/>
          <a:p>
            <a:r>
              <a:rPr lang="en-US" altLang="en-US" dirty="0" smtClean="0"/>
              <a:t>Patient Safety: </a:t>
            </a:r>
            <a:br>
              <a:rPr lang="en-US" altLang="en-US" dirty="0" smtClean="0"/>
            </a:br>
            <a:r>
              <a:rPr lang="en-US" altLang="en-US" dirty="0" smtClean="0"/>
              <a:t>Exposures to Surgical Smoke</a:t>
            </a:r>
          </a:p>
        </p:txBody>
      </p:sp>
      <p:pic>
        <p:nvPicPr>
          <p:cNvPr id="33796" name="Picture 5" descr="pt1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79473" y="3048000"/>
            <a:ext cx="31242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736" y="3417309"/>
            <a:ext cx="4191000"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7124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p:cNvSpPr>
            <a:spLocks noGrp="1"/>
          </p:cNvSpPr>
          <p:nvPr>
            <p:ph type="title"/>
          </p:nvPr>
        </p:nvSpPr>
        <p:spPr/>
        <p:txBody>
          <a:bodyPr>
            <a:normAutofit/>
          </a:bodyPr>
          <a:lstStyle/>
          <a:p>
            <a:r>
              <a:rPr lang="en-US" altLang="en-US" dirty="0" smtClean="0"/>
              <a:t>Minimally Invasive Surgery (MIS)</a:t>
            </a:r>
          </a:p>
        </p:txBody>
      </p:sp>
      <p:pic>
        <p:nvPicPr>
          <p:cNvPr id="3481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76400" y="1676400"/>
            <a:ext cx="2590800" cy="2273697"/>
          </a:xfrm>
          <a:noFill/>
        </p:spPr>
      </p:pic>
      <p:sp>
        <p:nvSpPr>
          <p:cNvPr id="2" name="Rectangle 1"/>
          <p:cNvSpPr/>
          <p:nvPr/>
        </p:nvSpPr>
        <p:spPr>
          <a:xfrm>
            <a:off x="585788" y="4368664"/>
            <a:ext cx="7415212" cy="1200329"/>
          </a:xfrm>
          <a:prstGeom prst="rect">
            <a:avLst/>
          </a:prstGeom>
        </p:spPr>
        <p:txBody>
          <a:bodyPr wrap="square">
            <a:spAutoFit/>
          </a:bodyPr>
          <a:lstStyle/>
          <a:p>
            <a:r>
              <a:rPr lang="en-US" altLang="en-US" sz="2400" dirty="0"/>
              <a:t>Levels of carboxyhemoglobin were significantly elevated </a:t>
            </a:r>
            <a:r>
              <a:rPr lang="en-US" altLang="en-US" sz="2400" dirty="0" smtClean="0"/>
              <a:t> in </a:t>
            </a:r>
            <a:r>
              <a:rPr lang="en-US" altLang="en-US" sz="2400" dirty="0"/>
              <a:t>patients who underwent laparoscopic procedures </a:t>
            </a:r>
            <a:r>
              <a:rPr lang="en-US" altLang="en-US" sz="2400" dirty="0" smtClean="0"/>
              <a:t>using a laser.</a:t>
            </a:r>
            <a:endParaRPr lang="en-US" sz="2400" dirty="0"/>
          </a:p>
        </p:txBody>
      </p:sp>
    </p:spTree>
    <p:extLst>
      <p:ext uri="{BB962C8B-B14F-4D97-AF65-F5344CB8AC3E}">
        <p14:creationId xmlns:p14="http://schemas.microsoft.com/office/powerpoint/2010/main" val="37243946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idx="1"/>
          </p:nvPr>
        </p:nvSpPr>
        <p:spPr>
          <a:xfrm>
            <a:off x="519545" y="1596736"/>
            <a:ext cx="8229600" cy="4114799"/>
          </a:xfrm>
        </p:spPr>
        <p:txBody>
          <a:bodyPr/>
          <a:lstStyle/>
          <a:p>
            <a:pPr marL="0" indent="0">
              <a:spcBef>
                <a:spcPct val="0"/>
              </a:spcBef>
              <a:buNone/>
            </a:pPr>
            <a:endParaRPr lang="en-US" altLang="en-US" dirty="0"/>
          </a:p>
          <a:p>
            <a:pPr marL="0" indent="0">
              <a:spcBef>
                <a:spcPct val="0"/>
              </a:spcBef>
              <a:buNone/>
            </a:pPr>
            <a:endParaRPr lang="en-US" dirty="0" smtClean="0"/>
          </a:p>
          <a:p>
            <a:pPr marL="0" indent="0">
              <a:spcBef>
                <a:spcPct val="0"/>
              </a:spcBef>
              <a:buNone/>
            </a:pPr>
            <a:r>
              <a:rPr lang="en-US" dirty="0" smtClean="0"/>
              <a:t>Pulse </a:t>
            </a:r>
            <a:r>
              <a:rPr lang="en-US" dirty="0"/>
              <a:t>oximeter readings may be falsely elevated and could result in unrecognized patient </a:t>
            </a:r>
            <a:r>
              <a:rPr lang="en-US" dirty="0" smtClean="0"/>
              <a:t>hypoxia.</a:t>
            </a:r>
            <a:endParaRPr lang="en-US" altLang="en-US" dirty="0" smtClean="0"/>
          </a:p>
          <a:p>
            <a:pPr>
              <a:spcBef>
                <a:spcPct val="0"/>
              </a:spcBef>
            </a:pPr>
            <a:endParaRPr lang="en-US" altLang="en-US" dirty="0"/>
          </a:p>
        </p:txBody>
      </p:sp>
      <p:sp>
        <p:nvSpPr>
          <p:cNvPr id="35843" name="Title 2"/>
          <p:cNvSpPr>
            <a:spLocks noGrp="1"/>
          </p:cNvSpPr>
          <p:nvPr>
            <p:ph type="title"/>
          </p:nvPr>
        </p:nvSpPr>
        <p:spPr/>
        <p:txBody>
          <a:bodyPr>
            <a:normAutofit/>
          </a:bodyPr>
          <a:lstStyle/>
          <a:p>
            <a:r>
              <a:rPr lang="en-US" altLang="en-US" dirty="0" smtClean="0"/>
              <a:t>Laparoscopic Surgical Procedures</a:t>
            </a:r>
          </a:p>
        </p:txBody>
      </p:sp>
      <p:pic>
        <p:nvPicPr>
          <p:cNvPr id="358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191000"/>
            <a:ext cx="312420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5487" y="3654135"/>
            <a:ext cx="2057400"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0352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altLang="en-US" dirty="0" smtClean="0"/>
              <a:t>Carbon </a:t>
            </a:r>
            <a:r>
              <a:rPr lang="en-US" altLang="en-US" dirty="0"/>
              <a:t>monoxide levels </a:t>
            </a:r>
            <a:r>
              <a:rPr lang="en-US" altLang="en-US" dirty="0" smtClean="0"/>
              <a:t>may increase </a:t>
            </a:r>
            <a:r>
              <a:rPr lang="en-US" altLang="en-US" dirty="0"/>
              <a:t>in the peritoneal cavity and exceed recommended exposure </a:t>
            </a:r>
            <a:r>
              <a:rPr lang="en-US" altLang="en-US" dirty="0" smtClean="0"/>
              <a:t>limits.</a:t>
            </a:r>
            <a:endParaRPr lang="en-US" altLang="en-US" dirty="0"/>
          </a:p>
          <a:p>
            <a:endParaRPr lang="en-US" dirty="0"/>
          </a:p>
        </p:txBody>
      </p:sp>
      <p:sp>
        <p:nvSpPr>
          <p:cNvPr id="3" name="Title 2"/>
          <p:cNvSpPr>
            <a:spLocks noGrp="1"/>
          </p:cNvSpPr>
          <p:nvPr>
            <p:ph type="title"/>
          </p:nvPr>
        </p:nvSpPr>
        <p:spPr/>
        <p:txBody>
          <a:bodyPr>
            <a:normAutofit/>
          </a:bodyPr>
          <a:lstStyle/>
          <a:p>
            <a:r>
              <a:rPr lang="en-US" altLang="en-US" dirty="0"/>
              <a:t>Laparoscopic </a:t>
            </a:r>
            <a:r>
              <a:rPr lang="en-US" altLang="en-US" dirty="0" smtClean="0"/>
              <a:t>Surgical </a:t>
            </a:r>
            <a:r>
              <a:rPr lang="en-US" altLang="en-US" dirty="0"/>
              <a:t>Procedures</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144981"/>
            <a:ext cx="2057400"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124200"/>
            <a:ext cx="312420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51261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1313" indent="-341313">
              <a:buClr>
                <a:srgbClr val="00877C"/>
              </a:buClr>
            </a:pPr>
            <a:r>
              <a:rPr lang="en-US" dirty="0"/>
              <a:t>Exposure to carbon </a:t>
            </a:r>
            <a:r>
              <a:rPr lang="en-US" dirty="0" smtClean="0"/>
              <a:t>monoxide</a:t>
            </a:r>
          </a:p>
          <a:p>
            <a:pPr marL="341313" lvl="0" indent="-341313">
              <a:buClr>
                <a:srgbClr val="00877C"/>
              </a:buClr>
            </a:pPr>
            <a:r>
              <a:rPr lang="en-US" dirty="0" smtClean="0"/>
              <a:t>Increased </a:t>
            </a:r>
            <a:r>
              <a:rPr lang="en-US" dirty="0"/>
              <a:t>levels of </a:t>
            </a:r>
            <a:r>
              <a:rPr lang="en-US" dirty="0" smtClean="0"/>
              <a:t>carboxyhemoglobin</a:t>
            </a:r>
          </a:p>
          <a:p>
            <a:pPr marL="341313" lvl="0" indent="-341313">
              <a:buClr>
                <a:srgbClr val="00877C"/>
              </a:buClr>
            </a:pPr>
            <a:r>
              <a:rPr lang="en-US" dirty="0" smtClean="0"/>
              <a:t>Occurrence </a:t>
            </a:r>
            <a:r>
              <a:rPr lang="en-US" dirty="0"/>
              <a:t>of </a:t>
            </a:r>
            <a:r>
              <a:rPr lang="en-US" dirty="0" smtClean="0"/>
              <a:t>methemoglobin</a:t>
            </a:r>
          </a:p>
          <a:p>
            <a:pPr marL="341313" indent="-341313">
              <a:buClr>
                <a:srgbClr val="00877C"/>
              </a:buClr>
            </a:pPr>
            <a:r>
              <a:rPr lang="en-US" b="1" dirty="0"/>
              <a:t>Loss of visibility in the surgical field or potential delay of the </a:t>
            </a:r>
            <a:r>
              <a:rPr lang="en-US" b="1" dirty="0" smtClean="0"/>
              <a:t>procedure</a:t>
            </a:r>
            <a:endParaRPr lang="en-US" b="1" dirty="0"/>
          </a:p>
          <a:p>
            <a:pPr marL="341313" lvl="0" indent="-341313">
              <a:buClr>
                <a:srgbClr val="00877C"/>
              </a:buClr>
            </a:pPr>
            <a:r>
              <a:rPr lang="en-US" dirty="0" smtClean="0"/>
              <a:t>Port-site </a:t>
            </a:r>
            <a:r>
              <a:rPr lang="en-US" dirty="0"/>
              <a:t>metastasis</a:t>
            </a:r>
          </a:p>
          <a:p>
            <a:pPr marL="0" indent="0">
              <a:buNone/>
            </a:pPr>
            <a:endParaRPr lang="en-US" dirty="0"/>
          </a:p>
        </p:txBody>
      </p:sp>
      <p:sp>
        <p:nvSpPr>
          <p:cNvPr id="3" name="Title 2"/>
          <p:cNvSpPr>
            <a:spLocks noGrp="1"/>
          </p:cNvSpPr>
          <p:nvPr>
            <p:ph type="title"/>
          </p:nvPr>
        </p:nvSpPr>
        <p:spPr/>
        <p:txBody>
          <a:bodyPr>
            <a:normAutofit/>
          </a:bodyPr>
          <a:lstStyle/>
          <a:p>
            <a:r>
              <a:rPr lang="en-US" dirty="0" smtClean="0"/>
              <a:t>Exposure to Surgical Smoke During MIS: </a:t>
            </a:r>
            <a:br>
              <a:rPr lang="en-US" dirty="0" smtClean="0"/>
            </a:br>
            <a:r>
              <a:rPr lang="en-US" dirty="0" smtClean="0"/>
              <a:t>Risks to Patients</a:t>
            </a:r>
            <a:endParaRPr lang="en-US" dirty="0"/>
          </a:p>
        </p:txBody>
      </p:sp>
    </p:spTree>
    <p:extLst>
      <p:ext uri="{BB962C8B-B14F-4D97-AF65-F5344CB8AC3E}">
        <p14:creationId xmlns:p14="http://schemas.microsoft.com/office/powerpoint/2010/main" val="3409495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This tool kit contains five slide decks related to the management of surgical smoke in the perioperative setting. It is recommended to review the slide decks in order. </a:t>
            </a:r>
            <a:r>
              <a:rPr lang="en-US" dirty="0" smtClean="0">
                <a:solidFill>
                  <a:srgbClr val="0D948F"/>
                </a:solidFill>
              </a:rPr>
              <a:t>This is Part II.</a:t>
            </a:r>
          </a:p>
          <a:p>
            <a:pPr marL="0" indent="0">
              <a:buNone/>
            </a:pPr>
            <a:endParaRPr lang="en-US" sz="1600" dirty="0" smtClean="0"/>
          </a:p>
          <a:p>
            <a:pPr marL="339725" indent="-339725">
              <a:spcBef>
                <a:spcPts val="0"/>
              </a:spcBef>
              <a:buClr>
                <a:srgbClr val="0D948F"/>
              </a:buClr>
            </a:pPr>
            <a:r>
              <a:rPr lang="en-US" dirty="0"/>
              <a:t>Part I:  Introduction to Surgical Smoke </a:t>
            </a:r>
          </a:p>
          <a:p>
            <a:pPr marL="339725" indent="-339725">
              <a:spcBef>
                <a:spcPts val="0"/>
              </a:spcBef>
              <a:buClr>
                <a:srgbClr val="0D948F"/>
              </a:buClr>
            </a:pPr>
            <a:r>
              <a:rPr lang="en-US" dirty="0">
                <a:solidFill>
                  <a:srgbClr val="0D948F"/>
                </a:solidFill>
              </a:rPr>
              <a:t>Part II: The Hazards of Surgical Smoke</a:t>
            </a:r>
          </a:p>
          <a:p>
            <a:pPr marL="339725" indent="-339725">
              <a:spcBef>
                <a:spcPts val="0"/>
              </a:spcBef>
              <a:buClr>
                <a:srgbClr val="0D948F"/>
              </a:buClr>
            </a:pPr>
            <a:r>
              <a:rPr lang="en-US" dirty="0"/>
              <a:t>Part III: An Overview of </a:t>
            </a:r>
            <a:r>
              <a:rPr lang="en-US" altLang="en-US" dirty="0"/>
              <a:t>Health Care Regulations, Standards, and Guidelines Related to Surgical Smoke</a:t>
            </a:r>
          </a:p>
          <a:p>
            <a:pPr marL="339725" indent="-339725">
              <a:spcBef>
                <a:spcPts val="0"/>
              </a:spcBef>
              <a:buClr>
                <a:srgbClr val="0D948F"/>
              </a:buClr>
            </a:pPr>
            <a:r>
              <a:rPr lang="en-US" dirty="0"/>
              <a:t>Part IV: </a:t>
            </a:r>
            <a:r>
              <a:rPr lang="en-US" altLang="en-US" dirty="0"/>
              <a:t>Smoke Evacuation in the Perioperative Setting</a:t>
            </a:r>
          </a:p>
          <a:p>
            <a:pPr marL="339725" indent="-339725">
              <a:spcBef>
                <a:spcPts val="0"/>
              </a:spcBef>
              <a:buClr>
                <a:srgbClr val="0D948F"/>
              </a:buClr>
            </a:pPr>
            <a:r>
              <a:rPr lang="en-US" dirty="0"/>
              <a:t>Part V:  </a:t>
            </a:r>
            <a:r>
              <a:rPr lang="en-US" dirty="0" smtClean="0"/>
              <a:t>Additional Perioperative </a:t>
            </a:r>
            <a:r>
              <a:rPr lang="en-US" dirty="0"/>
              <a:t>Nursing Care</a:t>
            </a:r>
          </a:p>
          <a:p>
            <a:pPr marL="0" indent="0">
              <a:buClr>
                <a:srgbClr val="0D948F"/>
              </a:buClr>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Instructions to the Learner</a:t>
            </a:r>
            <a:endParaRPr lang="en-US" dirty="0"/>
          </a:p>
        </p:txBody>
      </p:sp>
    </p:spTree>
    <p:extLst>
      <p:ext uri="{BB962C8B-B14F-4D97-AF65-F5344CB8AC3E}">
        <p14:creationId xmlns:p14="http://schemas.microsoft.com/office/powerpoint/2010/main" val="18754694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1313" indent="-341313">
              <a:buClr>
                <a:srgbClr val="00877C"/>
              </a:buClr>
            </a:pPr>
            <a:r>
              <a:rPr lang="en-US" dirty="0"/>
              <a:t>Exposure to carbon monoxide</a:t>
            </a:r>
          </a:p>
          <a:p>
            <a:pPr marL="341313" lvl="0" indent="-341313">
              <a:buClr>
                <a:srgbClr val="00877C"/>
              </a:buClr>
            </a:pPr>
            <a:r>
              <a:rPr lang="en-US" dirty="0"/>
              <a:t>Increased levels of carboxyhemoglobin</a:t>
            </a:r>
          </a:p>
          <a:p>
            <a:pPr marL="341313" lvl="0" indent="-341313">
              <a:buClr>
                <a:srgbClr val="00877C"/>
              </a:buClr>
            </a:pPr>
            <a:r>
              <a:rPr lang="en-US" dirty="0"/>
              <a:t>Occurrence of methemoglobin</a:t>
            </a:r>
          </a:p>
          <a:p>
            <a:pPr marL="341313" indent="-341313">
              <a:buClr>
                <a:srgbClr val="00877C"/>
              </a:buClr>
            </a:pPr>
            <a:r>
              <a:rPr lang="en-US" dirty="0"/>
              <a:t>Loss of visibility in the surgical field or potential delay of the procedure</a:t>
            </a:r>
          </a:p>
          <a:p>
            <a:pPr marL="341313" lvl="0" indent="-341313">
              <a:buClr>
                <a:srgbClr val="00877C"/>
              </a:buClr>
            </a:pPr>
            <a:r>
              <a:rPr lang="en-US" b="1" dirty="0" smtClean="0"/>
              <a:t>Port-site </a:t>
            </a:r>
            <a:r>
              <a:rPr lang="en-US" b="1" dirty="0"/>
              <a:t>metastasis</a:t>
            </a:r>
          </a:p>
          <a:p>
            <a:pPr marL="0" indent="0">
              <a:buNone/>
            </a:pPr>
            <a:endParaRPr lang="en-US" dirty="0"/>
          </a:p>
        </p:txBody>
      </p:sp>
      <p:sp>
        <p:nvSpPr>
          <p:cNvPr id="3" name="Title 2"/>
          <p:cNvSpPr>
            <a:spLocks noGrp="1"/>
          </p:cNvSpPr>
          <p:nvPr>
            <p:ph type="title"/>
          </p:nvPr>
        </p:nvSpPr>
        <p:spPr/>
        <p:txBody>
          <a:bodyPr>
            <a:normAutofit/>
          </a:bodyPr>
          <a:lstStyle/>
          <a:p>
            <a:r>
              <a:rPr lang="en-US" dirty="0"/>
              <a:t>Exposure to Surgical Smoke </a:t>
            </a:r>
            <a:r>
              <a:rPr lang="en-US" dirty="0" smtClean="0"/>
              <a:t>During </a:t>
            </a:r>
            <a:r>
              <a:rPr lang="en-US" dirty="0"/>
              <a:t>MIS: </a:t>
            </a:r>
            <a:br>
              <a:rPr lang="en-US" dirty="0"/>
            </a:br>
            <a:r>
              <a:rPr lang="en-US" dirty="0"/>
              <a:t>Risks to Patients</a:t>
            </a:r>
          </a:p>
        </p:txBody>
      </p:sp>
    </p:spTree>
    <p:extLst>
      <p:ext uri="{BB962C8B-B14F-4D97-AF65-F5344CB8AC3E}">
        <p14:creationId xmlns:p14="http://schemas.microsoft.com/office/powerpoint/2010/main" val="29853646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1395942" y="3073398"/>
            <a:ext cx="8619066" cy="1003836"/>
          </a:xfrm>
          <a:prstGeom prst="rect">
            <a:avLst/>
          </a:prstGeom>
        </p:spPr>
        <p:txBody>
          <a:bodyPr/>
          <a:lstStyle>
            <a:lvl1pPr algn="l" defTabSz="914400" rtl="0" eaLnBrk="1" latinLnBrk="0" hangingPunct="1">
              <a:lnSpc>
                <a:spcPct val="90000"/>
              </a:lnSpc>
              <a:spcBef>
                <a:spcPct val="0"/>
              </a:spcBef>
              <a:buNone/>
              <a:defRPr sz="3600" b="1" kern="1200">
                <a:solidFill>
                  <a:srgbClr val="00668D"/>
                </a:solidFill>
                <a:latin typeface="Arial" panose="020B0604020202020204" pitchFamily="34" charset="0"/>
                <a:ea typeface="+mj-ea"/>
                <a:cs typeface="Arial" panose="020B0604020202020204" pitchFamily="34" charset="0"/>
              </a:defRPr>
            </a:lvl1pPr>
          </a:lstStyle>
          <a:p>
            <a:r>
              <a:rPr lang="en-US" dirty="0" smtClean="0"/>
              <a:t>Health Care Worker Safety</a:t>
            </a:r>
            <a:endParaRPr lang="en-US" dirty="0"/>
          </a:p>
        </p:txBody>
      </p:sp>
    </p:spTree>
    <p:extLst>
      <p:ext uri="{BB962C8B-B14F-4D97-AF65-F5344CB8AC3E}">
        <p14:creationId xmlns:p14="http://schemas.microsoft.com/office/powerpoint/2010/main" val="4833352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1"/>
          <p:cNvSpPr>
            <a:spLocks noGrp="1"/>
          </p:cNvSpPr>
          <p:nvPr>
            <p:ph idx="1"/>
          </p:nvPr>
        </p:nvSpPr>
        <p:spPr/>
        <p:txBody>
          <a:bodyPr/>
          <a:lstStyle/>
          <a:p>
            <a:pPr indent="7938">
              <a:spcBef>
                <a:spcPct val="0"/>
              </a:spcBef>
              <a:buFont typeface="Arial" panose="020B0604020202020204" pitchFamily="34" charset="0"/>
              <a:buNone/>
            </a:pPr>
            <a:r>
              <a:rPr lang="en-US" altLang="en-US" dirty="0" smtClean="0"/>
              <a:t>“Each year, an estimated 500,000 workers, including surgeons, nurses, anesthesiologists, and surgical technologists, are exposed to laser or electrosurgical smoke.”  </a:t>
            </a:r>
          </a:p>
          <a:p>
            <a:pPr>
              <a:spcBef>
                <a:spcPct val="0"/>
              </a:spcBef>
              <a:buFont typeface="Arial" panose="020B0604020202020204" pitchFamily="34" charset="0"/>
              <a:buNone/>
            </a:pPr>
            <a:endParaRPr lang="en-US" altLang="en-US" sz="2000" dirty="0" smtClean="0"/>
          </a:p>
          <a:p>
            <a:pPr marL="231775" indent="0">
              <a:spcBef>
                <a:spcPct val="0"/>
              </a:spcBef>
              <a:buFont typeface="Arial" panose="020B0604020202020204" pitchFamily="34" charset="0"/>
              <a:buNone/>
            </a:pPr>
            <a:r>
              <a:rPr lang="en-US" altLang="en-US" sz="1600" dirty="0" smtClean="0"/>
              <a:t>Laser/Electrosurgery Plume. Occupational Safety and Health Administration (OSHA). US Department of Labor. https</a:t>
            </a:r>
            <a:r>
              <a:rPr lang="en-US" altLang="en-US" sz="1600" dirty="0"/>
              <a:t>://</a:t>
            </a:r>
            <a:r>
              <a:rPr lang="en-US" altLang="en-US" sz="1600" dirty="0" smtClean="0"/>
              <a:t>www.osha.gov/SLTC/laserelectrosurgeryplume/index.html. </a:t>
            </a:r>
            <a:br>
              <a:rPr lang="en-US" altLang="en-US" sz="1600" dirty="0" smtClean="0"/>
            </a:br>
            <a:r>
              <a:rPr lang="en-US" altLang="en-US" sz="1600" dirty="0" smtClean="0"/>
              <a:t>Accessed April 13, 2018.</a:t>
            </a:r>
          </a:p>
        </p:txBody>
      </p:sp>
      <p:sp>
        <p:nvSpPr>
          <p:cNvPr id="37891" name="Title 2"/>
          <p:cNvSpPr>
            <a:spLocks noGrp="1"/>
          </p:cNvSpPr>
          <p:nvPr>
            <p:ph type="title"/>
          </p:nvPr>
        </p:nvSpPr>
        <p:spPr>
          <a:xfrm>
            <a:off x="443345" y="669493"/>
            <a:ext cx="7315200" cy="944562"/>
          </a:xfrm>
        </p:spPr>
        <p:txBody>
          <a:bodyPr>
            <a:normAutofit fontScale="90000"/>
          </a:bodyPr>
          <a:lstStyle/>
          <a:p>
            <a:r>
              <a:rPr lang="en-US" altLang="en-US" sz="2400" dirty="0" smtClean="0"/>
              <a:t/>
            </a:r>
            <a:br>
              <a:rPr lang="en-US" altLang="en-US" sz="2400" dirty="0" smtClean="0"/>
            </a:br>
            <a:r>
              <a:rPr lang="en-US" altLang="en-US" sz="2400" dirty="0" smtClean="0"/>
              <a:t/>
            </a:r>
            <a:br>
              <a:rPr lang="en-US" altLang="en-US" sz="2400" dirty="0" smtClean="0"/>
            </a:br>
            <a:r>
              <a:rPr lang="en-US" altLang="en-US" sz="2400" dirty="0" smtClean="0"/>
              <a:t/>
            </a:r>
            <a:br>
              <a:rPr lang="en-US" altLang="en-US" sz="2400" dirty="0" smtClean="0"/>
            </a:br>
            <a:r>
              <a:rPr lang="en-US" altLang="en-US" sz="2400" dirty="0"/>
              <a:t/>
            </a:r>
            <a:br>
              <a:rPr lang="en-US" altLang="en-US" sz="2400" dirty="0"/>
            </a:br>
            <a:r>
              <a:rPr lang="en-US" altLang="en-US" sz="2400" dirty="0" smtClean="0"/>
              <a:t/>
            </a:r>
            <a:br>
              <a:rPr lang="en-US" altLang="en-US" sz="2400" dirty="0" smtClean="0"/>
            </a:br>
            <a:r>
              <a:rPr lang="en-US" altLang="en-US" sz="2400" dirty="0"/>
              <a:t/>
            </a:r>
            <a:br>
              <a:rPr lang="en-US" altLang="en-US" sz="2400" dirty="0"/>
            </a:br>
            <a:r>
              <a:rPr lang="en-US" altLang="en-US" sz="2400" dirty="0" smtClean="0"/>
              <a:t/>
            </a:r>
            <a:br>
              <a:rPr lang="en-US" altLang="en-US" sz="2400" dirty="0" smtClean="0"/>
            </a:br>
            <a:r>
              <a:rPr lang="en-US" altLang="en-US" sz="2400" dirty="0"/>
              <a:t/>
            </a:r>
            <a:br>
              <a:rPr lang="en-US" altLang="en-US" sz="2400" dirty="0"/>
            </a:br>
            <a:r>
              <a:rPr lang="en-US" altLang="en-US" sz="2400" dirty="0" smtClean="0"/>
              <a:t/>
            </a:r>
            <a:br>
              <a:rPr lang="en-US" altLang="en-US" sz="2400" dirty="0" smtClean="0"/>
            </a:br>
            <a:r>
              <a:rPr lang="en-US" altLang="en-US" sz="3100" dirty="0" smtClean="0"/>
              <a:t>Worker Safety:</a:t>
            </a:r>
            <a:br>
              <a:rPr lang="en-US" altLang="en-US" sz="3100" dirty="0" smtClean="0"/>
            </a:br>
            <a:r>
              <a:rPr lang="en-US" altLang="en-US" sz="3100" dirty="0" smtClean="0"/>
              <a:t>Exposures to Smoke/Plume</a:t>
            </a:r>
            <a:br>
              <a:rPr lang="en-US" altLang="en-US" sz="3100" dirty="0" smtClean="0"/>
            </a:br>
            <a:endParaRPr lang="en-US" altLang="en-US" sz="3100" dirty="0" smtClean="0"/>
          </a:p>
        </p:txBody>
      </p:sp>
    </p:spTree>
    <p:extLst>
      <p:ext uri="{BB962C8B-B14F-4D97-AF65-F5344CB8AC3E}">
        <p14:creationId xmlns:p14="http://schemas.microsoft.com/office/powerpoint/2010/main" val="25644401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idx="1"/>
          </p:nvPr>
        </p:nvSpPr>
        <p:spPr>
          <a:xfrm>
            <a:off x="363071" y="2124635"/>
            <a:ext cx="4329953" cy="3218890"/>
          </a:xfrm>
        </p:spPr>
        <p:txBody>
          <a:bodyPr>
            <a:normAutofit fontScale="40000" lnSpcReduction="20000"/>
          </a:bodyPr>
          <a:lstStyle/>
          <a:p>
            <a:pPr>
              <a:spcBef>
                <a:spcPct val="0"/>
              </a:spcBef>
              <a:buFont typeface="Arial" panose="020B0604020202020204" pitchFamily="34" charset="0"/>
              <a:buNone/>
            </a:pPr>
            <a:endParaRPr lang="en-US" altLang="en-US" dirty="0" smtClean="0">
              <a:solidFill>
                <a:srgbClr val="000000"/>
              </a:solidFill>
            </a:endParaRPr>
          </a:p>
          <a:p>
            <a:pPr indent="7938">
              <a:spcBef>
                <a:spcPct val="0"/>
              </a:spcBef>
              <a:buFont typeface="Arial" panose="020B0604020202020204" pitchFamily="34" charset="0"/>
              <a:buNone/>
            </a:pPr>
            <a:r>
              <a:rPr lang="en-US" altLang="en-US" sz="7000" dirty="0" smtClean="0">
                <a:solidFill>
                  <a:srgbClr val="000000"/>
                </a:solidFill>
              </a:rPr>
              <a:t>Long time exposure to fine particulate air pollution is associated with the incidence of cardiovascular disease and death among postmenopausal women.</a:t>
            </a:r>
            <a:endParaRPr lang="en-US" altLang="en-US" sz="7000" dirty="0">
              <a:solidFill>
                <a:srgbClr val="000000"/>
              </a:solidFill>
            </a:endParaRPr>
          </a:p>
          <a:p>
            <a:pPr>
              <a:spcBef>
                <a:spcPct val="0"/>
              </a:spcBef>
              <a:buFont typeface="Arial" panose="020B0604020202020204" pitchFamily="34" charset="0"/>
              <a:buNone/>
            </a:pPr>
            <a:endParaRPr lang="en-US" altLang="en-US" dirty="0" smtClean="0">
              <a:solidFill>
                <a:srgbClr val="000000"/>
              </a:solidFill>
            </a:endParaRPr>
          </a:p>
          <a:p>
            <a:pPr>
              <a:spcBef>
                <a:spcPct val="0"/>
              </a:spcBef>
              <a:buFont typeface="Arial" panose="020B0604020202020204" pitchFamily="34" charset="0"/>
              <a:buNone/>
            </a:pPr>
            <a:endParaRPr lang="en-US" altLang="en-US" dirty="0">
              <a:solidFill>
                <a:srgbClr val="000000"/>
              </a:solidFill>
            </a:endParaRPr>
          </a:p>
          <a:p>
            <a:pPr>
              <a:spcBef>
                <a:spcPct val="0"/>
              </a:spcBef>
              <a:buFont typeface="Arial" panose="020B0604020202020204" pitchFamily="34" charset="0"/>
              <a:buNone/>
            </a:pPr>
            <a:endParaRPr lang="en-US" altLang="en-US" dirty="0" smtClean="0">
              <a:solidFill>
                <a:srgbClr val="000000"/>
              </a:solidFill>
            </a:endParaRPr>
          </a:p>
          <a:p>
            <a:pPr>
              <a:spcBef>
                <a:spcPct val="0"/>
              </a:spcBef>
              <a:buFont typeface="Arial" panose="020B0604020202020204" pitchFamily="34" charset="0"/>
              <a:buNone/>
            </a:pPr>
            <a:endParaRPr lang="en-US" altLang="en-US" dirty="0">
              <a:solidFill>
                <a:srgbClr val="000000"/>
              </a:solidFill>
            </a:endParaRPr>
          </a:p>
          <a:p>
            <a:pPr>
              <a:spcBef>
                <a:spcPct val="0"/>
              </a:spcBef>
              <a:buFont typeface="Arial" panose="020B0604020202020204" pitchFamily="34" charset="0"/>
              <a:buNone/>
            </a:pPr>
            <a:endParaRPr lang="en-US" altLang="en-US" dirty="0" smtClean="0">
              <a:solidFill>
                <a:srgbClr val="000000"/>
              </a:solidFill>
            </a:endParaRPr>
          </a:p>
          <a:p>
            <a:pPr>
              <a:spcBef>
                <a:spcPct val="0"/>
              </a:spcBef>
              <a:buFont typeface="Arial" panose="020B0604020202020204" pitchFamily="34" charset="0"/>
              <a:buNone/>
            </a:pPr>
            <a:endParaRPr lang="en-US" altLang="en-US" dirty="0">
              <a:solidFill>
                <a:srgbClr val="000000"/>
              </a:solidFill>
            </a:endParaRPr>
          </a:p>
          <a:p>
            <a:pPr>
              <a:spcBef>
                <a:spcPct val="0"/>
              </a:spcBef>
              <a:buFont typeface="Arial" panose="020B0604020202020204" pitchFamily="34" charset="0"/>
              <a:buNone/>
            </a:pPr>
            <a:endParaRPr lang="en-US" altLang="en-US" dirty="0" smtClean="0">
              <a:solidFill>
                <a:srgbClr val="000000"/>
              </a:solidFill>
            </a:endParaRPr>
          </a:p>
          <a:p>
            <a:pPr marL="0" indent="0">
              <a:buNone/>
            </a:pPr>
            <a:endParaRPr lang="en-US" sz="1400" dirty="0" smtClean="0"/>
          </a:p>
          <a:p>
            <a:pPr marL="0" indent="0">
              <a:buNone/>
            </a:pPr>
            <a:r>
              <a:rPr lang="en-US" sz="1100" dirty="0" smtClean="0"/>
              <a:t>1</a:t>
            </a:r>
            <a:endParaRPr lang="en-US" sz="1100" dirty="0"/>
          </a:p>
        </p:txBody>
      </p:sp>
      <p:sp>
        <p:nvSpPr>
          <p:cNvPr id="25603" name="Title 2"/>
          <p:cNvSpPr>
            <a:spLocks noGrp="1"/>
          </p:cNvSpPr>
          <p:nvPr>
            <p:ph type="title"/>
          </p:nvPr>
        </p:nvSpPr>
        <p:spPr/>
        <p:txBody>
          <a:bodyPr/>
          <a:lstStyle/>
          <a:p>
            <a:r>
              <a:rPr lang="en-US" altLang="en-US" dirty="0" smtClean="0"/>
              <a:t>Air Pollution and Women</a:t>
            </a:r>
          </a:p>
        </p:txBody>
      </p:sp>
      <p:pic>
        <p:nvPicPr>
          <p:cNvPr id="25604" name="Content Placeholder 3" descr="140R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9213" y="2966085"/>
            <a:ext cx="3566160" cy="237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46668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p:cNvSpPr>
            <a:spLocks noGrp="1"/>
          </p:cNvSpPr>
          <p:nvPr>
            <p:ph idx="1"/>
          </p:nvPr>
        </p:nvSpPr>
        <p:spPr>
          <a:xfrm>
            <a:off x="389081" y="1761564"/>
            <a:ext cx="6450106" cy="4455459"/>
          </a:xfrm>
        </p:spPr>
        <p:txBody>
          <a:bodyPr/>
          <a:lstStyle/>
          <a:p>
            <a:pPr marL="349250" indent="-349250">
              <a:spcBef>
                <a:spcPct val="0"/>
              </a:spcBef>
              <a:buClr>
                <a:srgbClr val="00877C"/>
              </a:buClr>
            </a:pPr>
            <a:r>
              <a:rPr lang="en-US" altLang="en-US" sz="2400" dirty="0" smtClean="0"/>
              <a:t>Eye, nose, throat irritation</a:t>
            </a:r>
            <a:endParaRPr lang="en-US" altLang="en-US" sz="2400" b="1" dirty="0" smtClean="0">
              <a:solidFill>
                <a:srgbClr val="FF0000"/>
              </a:solidFill>
            </a:endParaRPr>
          </a:p>
          <a:p>
            <a:pPr marL="349250" indent="-349250">
              <a:spcBef>
                <a:spcPct val="0"/>
              </a:spcBef>
              <a:buClr>
                <a:srgbClr val="00877C"/>
              </a:buClr>
            </a:pPr>
            <a:r>
              <a:rPr lang="en-US" altLang="en-US" sz="2400" dirty="0" smtClean="0"/>
              <a:t>Headaches</a:t>
            </a:r>
          </a:p>
          <a:p>
            <a:pPr marL="349250" indent="-349250">
              <a:spcBef>
                <a:spcPct val="0"/>
              </a:spcBef>
              <a:buClr>
                <a:srgbClr val="00877C"/>
              </a:buClr>
            </a:pPr>
            <a:r>
              <a:rPr lang="en-US" altLang="en-US" sz="2400" dirty="0" smtClean="0"/>
              <a:t>Nausea, dizziness</a:t>
            </a:r>
          </a:p>
          <a:p>
            <a:pPr marL="349250" indent="-349250">
              <a:spcBef>
                <a:spcPct val="0"/>
              </a:spcBef>
              <a:buClr>
                <a:srgbClr val="00877C"/>
              </a:buClr>
            </a:pPr>
            <a:r>
              <a:rPr lang="en-US" altLang="en-US" sz="2400" dirty="0" smtClean="0"/>
              <a:t>Runny nose</a:t>
            </a:r>
          </a:p>
          <a:p>
            <a:pPr marL="349250" indent="-349250">
              <a:spcBef>
                <a:spcPct val="0"/>
              </a:spcBef>
              <a:buClr>
                <a:srgbClr val="00877C"/>
              </a:buClr>
            </a:pPr>
            <a:r>
              <a:rPr lang="en-US" altLang="en-US" sz="2400" dirty="0" smtClean="0"/>
              <a:t>Coughing</a:t>
            </a:r>
          </a:p>
          <a:p>
            <a:pPr marL="349250" indent="-349250">
              <a:spcBef>
                <a:spcPct val="0"/>
              </a:spcBef>
              <a:buClr>
                <a:srgbClr val="00877C"/>
              </a:buClr>
            </a:pPr>
            <a:r>
              <a:rPr lang="en-US" altLang="en-US" sz="2400" dirty="0" smtClean="0"/>
              <a:t>Respiratory irritants</a:t>
            </a:r>
          </a:p>
          <a:p>
            <a:pPr marL="349250" indent="-349250">
              <a:spcBef>
                <a:spcPct val="0"/>
              </a:spcBef>
              <a:buClr>
                <a:srgbClr val="00877C"/>
              </a:buClr>
            </a:pPr>
            <a:r>
              <a:rPr lang="en-US" altLang="en-US" sz="2400" dirty="0" smtClean="0"/>
              <a:t>Fatigue</a:t>
            </a:r>
          </a:p>
          <a:p>
            <a:pPr marL="349250" indent="-349250">
              <a:spcBef>
                <a:spcPct val="0"/>
              </a:spcBef>
              <a:buClr>
                <a:srgbClr val="00877C"/>
              </a:buClr>
            </a:pPr>
            <a:r>
              <a:rPr lang="en-US" altLang="en-US" sz="2400" dirty="0" smtClean="0"/>
              <a:t>Skin irritation</a:t>
            </a:r>
          </a:p>
          <a:p>
            <a:pPr marL="349250" indent="-349250">
              <a:spcBef>
                <a:spcPct val="0"/>
              </a:spcBef>
              <a:buClr>
                <a:srgbClr val="00877C"/>
              </a:buClr>
            </a:pPr>
            <a:r>
              <a:rPr lang="en-US" altLang="en-US" sz="2400" dirty="0" smtClean="0"/>
              <a:t>Allergies</a:t>
            </a:r>
          </a:p>
          <a:p>
            <a:pPr>
              <a:spcBef>
                <a:spcPct val="0"/>
              </a:spcBef>
            </a:pPr>
            <a:endParaRPr lang="en-US" altLang="en-US" dirty="0" smtClean="0"/>
          </a:p>
        </p:txBody>
      </p:sp>
      <p:sp>
        <p:nvSpPr>
          <p:cNvPr id="38915" name="Title 2"/>
          <p:cNvSpPr>
            <a:spLocks noGrp="1"/>
          </p:cNvSpPr>
          <p:nvPr>
            <p:ph type="title"/>
          </p:nvPr>
        </p:nvSpPr>
        <p:spPr>
          <a:xfrm>
            <a:off x="389081" y="186267"/>
            <a:ext cx="7967519" cy="1143000"/>
          </a:xfrm>
        </p:spPr>
        <p:txBody>
          <a:bodyPr/>
          <a:lstStyle/>
          <a:p>
            <a:r>
              <a:rPr lang="en-US" altLang="en-US" dirty="0" smtClean="0"/>
              <a:t>Health Effects Reported </a:t>
            </a:r>
            <a:br>
              <a:rPr lang="en-US" altLang="en-US" dirty="0" smtClean="0"/>
            </a:br>
            <a:r>
              <a:rPr lang="en-US" altLang="en-US" dirty="0" smtClean="0"/>
              <a:t>by Health Care Workers</a:t>
            </a:r>
          </a:p>
        </p:txBody>
      </p:sp>
    </p:spTree>
    <p:extLst>
      <p:ext uri="{BB962C8B-B14F-4D97-AF65-F5344CB8AC3E}">
        <p14:creationId xmlns:p14="http://schemas.microsoft.com/office/powerpoint/2010/main" val="25474958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p:txBody>
          <a:bodyPr/>
          <a:lstStyle/>
          <a:p>
            <a:r>
              <a:rPr lang="en-US" altLang="en-US" dirty="0" smtClean="0"/>
              <a:t>Respiratory Problems</a:t>
            </a:r>
          </a:p>
        </p:txBody>
      </p:sp>
      <p:sp>
        <p:nvSpPr>
          <p:cNvPr id="5" name="Title 2"/>
          <p:cNvSpPr>
            <a:spLocks noGrp="1"/>
          </p:cNvSpPr>
          <p:nvPr>
            <p:ph idx="1"/>
          </p:nvPr>
        </p:nvSpPr>
        <p:spPr>
          <a:xfrm>
            <a:off x="457200" y="1752600"/>
            <a:ext cx="8077200" cy="3992563"/>
          </a:xfrm>
        </p:spPr>
        <p:txBody>
          <a:bodyPr>
            <a:normAutofit fontScale="92500" lnSpcReduction="20000"/>
          </a:bodyPr>
          <a:lstStyle/>
          <a:p>
            <a:pPr indent="7938">
              <a:buFont typeface="Arial" charset="0"/>
              <a:buNone/>
              <a:defRPr/>
            </a:pPr>
            <a:r>
              <a:rPr lang="en-US" sz="4200" dirty="0" smtClean="0">
                <a:solidFill>
                  <a:schemeClr val="tx1">
                    <a:lumMod val="50000"/>
                  </a:schemeClr>
                </a:solidFill>
              </a:rPr>
              <a:t>Perioperative nurses have twice the incidence of many respiratory problems compared to the general population. </a:t>
            </a:r>
          </a:p>
          <a:p>
            <a:pPr lvl="1">
              <a:buFont typeface="Arial" charset="0"/>
              <a:buNone/>
              <a:defRPr/>
            </a:pPr>
            <a:endParaRPr lang="en-US" dirty="0" smtClean="0"/>
          </a:p>
          <a:p>
            <a:pPr marL="515938" lvl="1">
              <a:buFont typeface="Arial" charset="0"/>
              <a:buNone/>
              <a:defRPr/>
            </a:pPr>
            <a:r>
              <a:rPr lang="en-US" sz="3500" dirty="0" smtClean="0"/>
              <a:t>Allergies</a:t>
            </a:r>
          </a:p>
          <a:p>
            <a:pPr marL="685800" lvl="2" indent="-403225">
              <a:defRPr/>
            </a:pPr>
            <a:r>
              <a:rPr lang="en-US" sz="3200" dirty="0" smtClean="0"/>
              <a:t>Sinus infections/problems</a:t>
            </a:r>
          </a:p>
          <a:p>
            <a:pPr marL="685800" lvl="2" indent="-403225">
              <a:defRPr/>
            </a:pPr>
            <a:r>
              <a:rPr lang="en-US" sz="3200" dirty="0"/>
              <a:t>Asthma</a:t>
            </a:r>
          </a:p>
          <a:p>
            <a:pPr marL="685800" lvl="2" indent="-403225">
              <a:defRPr/>
            </a:pPr>
            <a:r>
              <a:rPr lang="en-US" sz="3200" dirty="0"/>
              <a:t>Bronchitis</a:t>
            </a:r>
          </a:p>
          <a:p>
            <a:pPr marL="0" indent="0">
              <a:buNone/>
              <a:defRPr/>
            </a:pPr>
            <a:r>
              <a:rPr lang="en-US" sz="1400" dirty="0" smtClean="0">
                <a:solidFill>
                  <a:schemeClr val="tx1">
                    <a:lumMod val="50000"/>
                  </a:schemeClr>
                </a:solidFill>
              </a:rPr>
              <a:t>				</a:t>
            </a:r>
            <a:endParaRPr lang="en-US" dirty="0"/>
          </a:p>
        </p:txBody>
      </p:sp>
      <p:sp>
        <p:nvSpPr>
          <p:cNvPr id="2" name="Rectangle 1"/>
          <p:cNvSpPr/>
          <p:nvPr/>
        </p:nvSpPr>
        <p:spPr>
          <a:xfrm>
            <a:off x="371475" y="5745163"/>
            <a:ext cx="6496050" cy="261610"/>
          </a:xfrm>
          <a:prstGeom prst="rect">
            <a:avLst/>
          </a:prstGeom>
        </p:spPr>
        <p:txBody>
          <a:bodyPr wrap="square">
            <a:spAutoFit/>
          </a:bodyPr>
          <a:lstStyle/>
          <a:p>
            <a:pPr lvl="0"/>
            <a:endParaRPr lang="en-US" sz="1100" dirty="0">
              <a:solidFill>
                <a:prstClr val="black"/>
              </a:solidFill>
            </a:endParaRPr>
          </a:p>
        </p:txBody>
      </p:sp>
    </p:spTree>
    <p:extLst>
      <p:ext uri="{BB962C8B-B14F-4D97-AF65-F5344CB8AC3E}">
        <p14:creationId xmlns:p14="http://schemas.microsoft.com/office/powerpoint/2010/main" val="7008261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indent="0" eaLnBrk="1" hangingPunct="1">
              <a:buFont typeface="Wingdings" pitchFamily="2" charset="2"/>
              <a:buNone/>
              <a:defRPr/>
            </a:pPr>
            <a:r>
              <a:rPr lang="en-US" altLang="ja-JP" sz="3600" dirty="0" smtClean="0">
                <a:solidFill>
                  <a:schemeClr val="tx1">
                    <a:lumMod val="65000"/>
                  </a:schemeClr>
                </a:solidFill>
              </a:rPr>
              <a:t>A 44-year-old laser physician developed laryngeal papillomatosis.</a:t>
            </a:r>
          </a:p>
          <a:p>
            <a:pPr eaLnBrk="1" hangingPunct="1">
              <a:buFont typeface="Wingdings" pitchFamily="2" charset="2"/>
              <a:buNone/>
              <a:defRPr/>
            </a:pPr>
            <a:endParaRPr lang="en-US" altLang="ja-JP" sz="2400" dirty="0" smtClean="0">
              <a:solidFill>
                <a:schemeClr val="tx1">
                  <a:lumMod val="65000"/>
                </a:schemeClr>
              </a:solidFill>
            </a:endParaRPr>
          </a:p>
          <a:p>
            <a:pPr indent="0" eaLnBrk="1" hangingPunct="1">
              <a:buFont typeface="Arial" charset="0"/>
              <a:buNone/>
              <a:defRPr/>
            </a:pPr>
            <a:r>
              <a:rPr lang="en-US" altLang="ja-JP" sz="3600" dirty="0" smtClean="0">
                <a:solidFill>
                  <a:schemeClr val="tx1">
                    <a:lumMod val="65000"/>
                  </a:schemeClr>
                </a:solidFill>
              </a:rPr>
              <a:t>A biopsy identified the same virus type as anogenital condyloma.</a:t>
            </a:r>
          </a:p>
          <a:p>
            <a:pPr algn="ctr" eaLnBrk="1" hangingPunct="1">
              <a:buFont typeface="Wingdings" pitchFamily="2" charset="2"/>
              <a:buNone/>
              <a:defRPr/>
            </a:pPr>
            <a:endParaRPr lang="en-US" altLang="ja-JP" sz="1600" dirty="0" smtClean="0"/>
          </a:p>
          <a:p>
            <a:pPr algn="ctr" eaLnBrk="1" hangingPunct="1">
              <a:buFont typeface="Wingdings" pitchFamily="2" charset="2"/>
              <a:buNone/>
              <a:defRPr/>
            </a:pPr>
            <a:endParaRPr lang="en-US" altLang="ja-JP" sz="1600" dirty="0"/>
          </a:p>
          <a:p>
            <a:pPr eaLnBrk="1" hangingPunct="1">
              <a:buFont typeface="Wingdings" pitchFamily="2" charset="2"/>
              <a:buNone/>
              <a:defRPr/>
            </a:pPr>
            <a:r>
              <a:rPr lang="en-US" altLang="ja-JP" sz="1400" dirty="0" smtClean="0"/>
              <a:t>							</a:t>
            </a:r>
            <a:endParaRPr lang="en-US" altLang="ja-JP" sz="1400" dirty="0" smtClean="0">
              <a:solidFill>
                <a:schemeClr val="tx1">
                  <a:lumMod val="65000"/>
                </a:schemeClr>
              </a:solidFill>
            </a:endParaRPr>
          </a:p>
        </p:txBody>
      </p:sp>
      <p:sp>
        <p:nvSpPr>
          <p:cNvPr id="26627" name="Title 2"/>
          <p:cNvSpPr>
            <a:spLocks noGrp="1"/>
          </p:cNvSpPr>
          <p:nvPr>
            <p:ph type="title"/>
          </p:nvPr>
        </p:nvSpPr>
        <p:spPr/>
        <p:txBody>
          <a:bodyPr/>
          <a:lstStyle/>
          <a:p>
            <a:r>
              <a:rPr lang="en-US" altLang="en-US" dirty="0" smtClean="0"/>
              <a:t>Case Report</a:t>
            </a:r>
          </a:p>
        </p:txBody>
      </p:sp>
    </p:spTree>
    <p:extLst>
      <p:ext uri="{BB962C8B-B14F-4D97-AF65-F5344CB8AC3E}">
        <p14:creationId xmlns:p14="http://schemas.microsoft.com/office/powerpoint/2010/main" val="35392878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62467" y="1865634"/>
            <a:ext cx="4260849" cy="4661430"/>
          </a:xfrm>
        </p:spPr>
        <p:txBody>
          <a:bodyPr/>
          <a:lstStyle/>
          <a:p>
            <a:pPr marL="349250" indent="-349250">
              <a:spcBef>
                <a:spcPct val="0"/>
              </a:spcBef>
              <a:buClr>
                <a:srgbClr val="00877C"/>
              </a:buClr>
            </a:pPr>
            <a:r>
              <a:rPr lang="en-US" altLang="en-US" dirty="0"/>
              <a:t>Health effects to the perioperative team</a:t>
            </a:r>
          </a:p>
          <a:p>
            <a:pPr lvl="1" indent="-336550">
              <a:spcBef>
                <a:spcPct val="0"/>
              </a:spcBef>
              <a:buClr>
                <a:srgbClr val="00668D"/>
              </a:buClr>
            </a:pPr>
            <a:r>
              <a:rPr lang="en-US" altLang="en-US" dirty="0"/>
              <a:t>When pneumoperitoneum is released into the OR without </a:t>
            </a:r>
            <a:r>
              <a:rPr lang="en-US" altLang="en-US" dirty="0" smtClean="0"/>
              <a:t>filtration</a:t>
            </a:r>
          </a:p>
          <a:p>
            <a:pPr lvl="1">
              <a:spcBef>
                <a:spcPct val="0"/>
              </a:spcBef>
            </a:pPr>
            <a:endParaRPr lang="en-US" altLang="en-US" dirty="0"/>
          </a:p>
          <a:p>
            <a:pPr marL="349250" lvl="0" indent="-349250">
              <a:spcBef>
                <a:spcPct val="0"/>
              </a:spcBef>
              <a:buClr>
                <a:srgbClr val="00877C"/>
              </a:buClr>
            </a:pPr>
            <a:r>
              <a:rPr lang="en-US" altLang="en-US" dirty="0"/>
              <a:t>Important to use a filtering device or a closed evacuation system</a:t>
            </a:r>
          </a:p>
          <a:p>
            <a:pPr lvl="1">
              <a:spcBef>
                <a:spcPct val="0"/>
              </a:spcBef>
            </a:pPr>
            <a:endParaRPr lang="en-US" altLang="en-US" dirty="0" smtClean="0"/>
          </a:p>
          <a:p>
            <a:endParaRPr lang="en-US" dirty="0"/>
          </a:p>
        </p:txBody>
      </p:sp>
      <p:pic>
        <p:nvPicPr>
          <p:cNvPr id="5" name="Content Placeholder 4"/>
          <p:cNvPicPr>
            <a:picLocks noGrp="1" noChangeAspect="1"/>
          </p:cNvPicPr>
          <p:nvPr>
            <p:ph sz="half" idx="2"/>
          </p:nvPr>
        </p:nvPicPr>
        <p:blipFill>
          <a:blip r:embed="rId3"/>
          <a:stretch>
            <a:fillRect/>
          </a:stretch>
        </p:blipFill>
        <p:spPr>
          <a:xfrm>
            <a:off x="5037779" y="2001252"/>
            <a:ext cx="3123174" cy="2743200"/>
          </a:xfrm>
          <a:prstGeom prst="rect">
            <a:avLst/>
          </a:prstGeom>
        </p:spPr>
      </p:pic>
      <p:sp>
        <p:nvSpPr>
          <p:cNvPr id="4" name="Title 3"/>
          <p:cNvSpPr>
            <a:spLocks noGrp="1"/>
          </p:cNvSpPr>
          <p:nvPr>
            <p:ph type="title"/>
          </p:nvPr>
        </p:nvSpPr>
        <p:spPr/>
        <p:txBody>
          <a:bodyPr/>
          <a:lstStyle/>
          <a:p>
            <a:r>
              <a:rPr lang="en-US" dirty="0"/>
              <a:t>Exposure to Surgical Smoke during MIS: </a:t>
            </a:r>
            <a:br>
              <a:rPr lang="en-US" dirty="0"/>
            </a:br>
            <a:r>
              <a:rPr lang="en-US" dirty="0"/>
              <a:t>Perioperative Team Members</a:t>
            </a:r>
          </a:p>
        </p:txBody>
      </p:sp>
    </p:spTree>
    <p:extLst>
      <p:ext uri="{BB962C8B-B14F-4D97-AF65-F5344CB8AC3E}">
        <p14:creationId xmlns:p14="http://schemas.microsoft.com/office/powerpoint/2010/main" val="11210036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9250" indent="-349250">
              <a:buClr>
                <a:srgbClr val="00877C"/>
              </a:buClr>
            </a:pPr>
            <a:r>
              <a:rPr lang="en-US" dirty="0" smtClean="0"/>
              <a:t>Surgical smoke is a hazard to patients and health care providers.</a:t>
            </a:r>
          </a:p>
          <a:p>
            <a:pPr marL="349250" indent="-349250">
              <a:spcBef>
                <a:spcPct val="0"/>
              </a:spcBef>
              <a:buClr>
                <a:srgbClr val="00877C"/>
              </a:buClr>
            </a:pPr>
            <a:r>
              <a:rPr lang="en-US" altLang="en-US" dirty="0" smtClean="0"/>
              <a:t>Particulate matter in surgical smoke can contain carbonized tissue, blood, and intact viruses </a:t>
            </a:r>
            <a:r>
              <a:rPr lang="en-US" altLang="en-US" dirty="0"/>
              <a:t>and bacteria </a:t>
            </a:r>
            <a:r>
              <a:rPr lang="en-US" altLang="en-US" dirty="0" smtClean="0"/>
              <a:t>(eg, HIV</a:t>
            </a:r>
            <a:r>
              <a:rPr lang="en-US" altLang="en-US" dirty="0"/>
              <a:t>, HPV, </a:t>
            </a:r>
            <a:r>
              <a:rPr lang="en-US" altLang="en-US" dirty="0" smtClean="0"/>
              <a:t>Hepatitis B and C).</a:t>
            </a:r>
          </a:p>
          <a:p>
            <a:pPr marL="349250" indent="-349250">
              <a:spcBef>
                <a:spcPct val="0"/>
              </a:spcBef>
              <a:buClr>
                <a:srgbClr val="00877C"/>
              </a:buClr>
            </a:pPr>
            <a:r>
              <a:rPr lang="en-US" altLang="en-US" dirty="0" smtClean="0"/>
              <a:t>Patients and health care providers are also at unique risks from surgical smoke during minimally invasive surgical procedures.</a:t>
            </a:r>
            <a:endParaRPr lang="en-US" dirty="0" smtClean="0"/>
          </a:p>
          <a:p>
            <a:pPr marL="0" indent="0">
              <a:buNone/>
            </a:pPr>
            <a:endParaRPr lang="en-US" dirty="0"/>
          </a:p>
        </p:txBody>
      </p:sp>
      <p:sp>
        <p:nvSpPr>
          <p:cNvPr id="3" name="Title 2"/>
          <p:cNvSpPr>
            <a:spLocks noGrp="1"/>
          </p:cNvSpPr>
          <p:nvPr>
            <p:ph type="title"/>
          </p:nvPr>
        </p:nvSpPr>
        <p:spPr>
          <a:xfrm>
            <a:off x="533400" y="838200"/>
            <a:ext cx="7315200" cy="944562"/>
          </a:xfrm>
        </p:spPr>
        <p:txBody>
          <a:bodyPr>
            <a:normAutofit fontScale="90000"/>
          </a:bodyPr>
          <a:lstStyle/>
          <a:p>
            <a:r>
              <a:rPr lang="en-US" dirty="0" smtClean="0"/>
              <a:t/>
            </a:r>
            <a:br>
              <a:rPr lang="en-US" dirty="0" smtClean="0"/>
            </a:br>
            <a:r>
              <a:rPr lang="en-US" dirty="0"/>
              <a:t/>
            </a:r>
            <a:br>
              <a:rPr lang="en-US" dirty="0"/>
            </a:br>
            <a:r>
              <a:rPr lang="en-US" sz="3600" dirty="0" smtClean="0"/>
              <a:t>Summary Part II</a:t>
            </a:r>
            <a:r>
              <a:rPr lang="en-US" sz="3600" dirty="0"/>
              <a:t/>
            </a:r>
            <a:br>
              <a:rPr lang="en-US" sz="3600" dirty="0"/>
            </a:br>
            <a:endParaRPr lang="en-US" sz="3600" dirty="0"/>
          </a:p>
        </p:txBody>
      </p:sp>
    </p:spTree>
    <p:extLst>
      <p:ext uri="{BB962C8B-B14F-4D97-AF65-F5344CB8AC3E}">
        <p14:creationId xmlns:p14="http://schemas.microsoft.com/office/powerpoint/2010/main" val="3240213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Please continue to the next slide deck: </a:t>
            </a:r>
            <a:r>
              <a:rPr lang="en-US" dirty="0">
                <a:solidFill>
                  <a:srgbClr val="0D948F"/>
                </a:solidFill>
              </a:rPr>
              <a:t>Part </a:t>
            </a:r>
            <a:r>
              <a:rPr lang="en-US" dirty="0" smtClean="0">
                <a:solidFill>
                  <a:srgbClr val="0D948F"/>
                </a:solidFill>
              </a:rPr>
              <a:t>III</a:t>
            </a:r>
            <a:endParaRPr lang="en-US" dirty="0">
              <a:solidFill>
                <a:srgbClr val="0D948F"/>
              </a:solidFill>
            </a:endParaRPr>
          </a:p>
          <a:p>
            <a:pPr marL="0" indent="0">
              <a:buNone/>
            </a:pPr>
            <a:endParaRPr lang="en-US" dirty="0"/>
          </a:p>
          <a:p>
            <a:pPr marL="341313" indent="-341313">
              <a:spcBef>
                <a:spcPts val="0"/>
              </a:spcBef>
              <a:buClr>
                <a:srgbClr val="0D948F"/>
              </a:buClr>
            </a:pPr>
            <a:r>
              <a:rPr lang="en-US" dirty="0"/>
              <a:t>Part I:  </a:t>
            </a:r>
            <a:r>
              <a:rPr lang="en-US" dirty="0" smtClean="0"/>
              <a:t>Introduction to Surgical </a:t>
            </a:r>
            <a:r>
              <a:rPr lang="en-US" dirty="0"/>
              <a:t>Smoke </a:t>
            </a:r>
            <a:endParaRPr lang="en-US" dirty="0" smtClean="0"/>
          </a:p>
          <a:p>
            <a:pPr marL="341313" indent="-341313">
              <a:spcBef>
                <a:spcPts val="0"/>
              </a:spcBef>
              <a:buClr>
                <a:srgbClr val="0D948F"/>
              </a:buClr>
            </a:pPr>
            <a:r>
              <a:rPr lang="en-US" dirty="0" smtClean="0"/>
              <a:t>Part II: The Hazards </a:t>
            </a:r>
            <a:r>
              <a:rPr lang="en-US" dirty="0"/>
              <a:t>of Surgical Smoke</a:t>
            </a:r>
          </a:p>
          <a:p>
            <a:pPr marL="341313" indent="-341313">
              <a:spcBef>
                <a:spcPts val="0"/>
              </a:spcBef>
              <a:buClr>
                <a:srgbClr val="0D948F"/>
              </a:buClr>
            </a:pPr>
            <a:r>
              <a:rPr lang="en-US" dirty="0">
                <a:solidFill>
                  <a:srgbClr val="0D948F"/>
                </a:solidFill>
              </a:rPr>
              <a:t>Part </a:t>
            </a:r>
            <a:r>
              <a:rPr lang="en-US" dirty="0" smtClean="0">
                <a:solidFill>
                  <a:srgbClr val="0D948F"/>
                </a:solidFill>
              </a:rPr>
              <a:t>III: </a:t>
            </a:r>
            <a:r>
              <a:rPr lang="en-US" dirty="0">
                <a:solidFill>
                  <a:srgbClr val="0D948F"/>
                </a:solidFill>
              </a:rPr>
              <a:t>An Overview of </a:t>
            </a:r>
            <a:r>
              <a:rPr lang="en-US" altLang="en-US" dirty="0">
                <a:solidFill>
                  <a:srgbClr val="0D948F"/>
                </a:solidFill>
              </a:rPr>
              <a:t>Health Care Regulations, Standards, and Guidelines Related to Surgical Smoke</a:t>
            </a:r>
          </a:p>
          <a:p>
            <a:pPr marL="341313" indent="-341313">
              <a:spcBef>
                <a:spcPts val="0"/>
              </a:spcBef>
              <a:buClr>
                <a:srgbClr val="0D948F"/>
              </a:buClr>
            </a:pPr>
            <a:r>
              <a:rPr lang="en-US" dirty="0"/>
              <a:t>Part </a:t>
            </a:r>
            <a:r>
              <a:rPr lang="en-US" dirty="0" smtClean="0"/>
              <a:t>IV: </a:t>
            </a:r>
            <a:r>
              <a:rPr lang="en-US" altLang="en-US" dirty="0"/>
              <a:t>Smoke Evacuation in the Perioperative Setting</a:t>
            </a:r>
          </a:p>
          <a:p>
            <a:pPr marL="341313" indent="-341313">
              <a:spcBef>
                <a:spcPts val="0"/>
              </a:spcBef>
              <a:buClr>
                <a:srgbClr val="0D948F"/>
              </a:buClr>
            </a:pPr>
            <a:r>
              <a:rPr lang="en-US" dirty="0"/>
              <a:t>Part </a:t>
            </a:r>
            <a:r>
              <a:rPr lang="en-US" dirty="0" smtClean="0"/>
              <a:t>V</a:t>
            </a:r>
            <a:r>
              <a:rPr lang="en-US" dirty="0"/>
              <a:t>:  </a:t>
            </a:r>
            <a:r>
              <a:rPr lang="en-US" dirty="0" smtClean="0"/>
              <a:t>Additional Perioperative </a:t>
            </a:r>
            <a:r>
              <a:rPr lang="en-US" dirty="0"/>
              <a:t>Nursing Care</a:t>
            </a:r>
          </a:p>
          <a:p>
            <a:endParaRPr lang="en-US" dirty="0"/>
          </a:p>
        </p:txBody>
      </p:sp>
      <p:sp>
        <p:nvSpPr>
          <p:cNvPr id="3" name="Title 2"/>
          <p:cNvSpPr>
            <a:spLocks noGrp="1"/>
          </p:cNvSpPr>
          <p:nvPr>
            <p:ph type="title"/>
          </p:nvPr>
        </p:nvSpPr>
        <p:spPr/>
        <p:txBody>
          <a:bodyPr/>
          <a:lstStyle/>
          <a:p>
            <a:r>
              <a:rPr lang="en-US" dirty="0" smtClean="0"/>
              <a:t>End of Part II</a:t>
            </a:r>
            <a:endParaRPr lang="en-US" dirty="0"/>
          </a:p>
        </p:txBody>
      </p:sp>
    </p:spTree>
    <p:extLst>
      <p:ext uri="{BB962C8B-B14F-4D97-AF65-F5344CB8AC3E}">
        <p14:creationId xmlns:p14="http://schemas.microsoft.com/office/powerpoint/2010/main" val="3813947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endParaRPr lang="en-US" sz="4000" dirty="0" smtClean="0"/>
          </a:p>
          <a:p>
            <a:pPr marL="0" indent="0" algn="ctr">
              <a:buNone/>
            </a:pPr>
            <a:r>
              <a:rPr lang="en-US" sz="4000" dirty="0" smtClean="0"/>
              <a:t>The Hazards of Surgical Smoke</a:t>
            </a:r>
            <a:endParaRPr lang="en-US" sz="4000" dirty="0"/>
          </a:p>
        </p:txBody>
      </p:sp>
      <p:sp>
        <p:nvSpPr>
          <p:cNvPr id="3" name="Title 2"/>
          <p:cNvSpPr>
            <a:spLocks noGrp="1"/>
          </p:cNvSpPr>
          <p:nvPr>
            <p:ph type="title"/>
          </p:nvPr>
        </p:nvSpPr>
        <p:spPr/>
        <p:txBody>
          <a:bodyPr/>
          <a:lstStyle/>
          <a:p>
            <a:r>
              <a:rPr lang="en-US" dirty="0" smtClean="0"/>
              <a:t>Part II</a:t>
            </a:r>
            <a:endParaRPr lang="en-US" dirty="0"/>
          </a:p>
        </p:txBody>
      </p:sp>
    </p:spTree>
    <p:extLst>
      <p:ext uri="{BB962C8B-B14F-4D97-AF65-F5344CB8AC3E}">
        <p14:creationId xmlns:p14="http://schemas.microsoft.com/office/powerpoint/2010/main" val="1086982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p:txBody>
          <a:bodyPr/>
          <a:lstStyle/>
          <a:p>
            <a:pPr marL="341313" indent="-341313">
              <a:spcBef>
                <a:spcPct val="0"/>
              </a:spcBef>
              <a:buClr>
                <a:srgbClr val="00877C"/>
              </a:buClr>
            </a:pPr>
            <a:r>
              <a:rPr lang="en-US" altLang="en-US" dirty="0" smtClean="0"/>
              <a:t>Patients</a:t>
            </a:r>
          </a:p>
          <a:p>
            <a:pPr marL="341313" indent="-341313">
              <a:spcBef>
                <a:spcPct val="0"/>
              </a:spcBef>
              <a:buClr>
                <a:srgbClr val="00877C"/>
              </a:buClr>
            </a:pPr>
            <a:r>
              <a:rPr lang="en-US" altLang="en-US" dirty="0" smtClean="0"/>
              <a:t>Perioperative team members</a:t>
            </a:r>
          </a:p>
          <a:p>
            <a:pPr marL="341313" indent="-341313">
              <a:spcBef>
                <a:spcPct val="0"/>
              </a:spcBef>
              <a:buClr>
                <a:srgbClr val="00877C"/>
              </a:buClr>
            </a:pPr>
            <a:r>
              <a:rPr lang="en-US" altLang="en-US" dirty="0" smtClean="0"/>
              <a:t>Others (eg, observers, industry representatives)</a:t>
            </a:r>
          </a:p>
        </p:txBody>
      </p:sp>
      <p:sp>
        <p:nvSpPr>
          <p:cNvPr id="16387" name="Title 2"/>
          <p:cNvSpPr>
            <a:spLocks noGrp="1"/>
          </p:cNvSpPr>
          <p:nvPr>
            <p:ph type="title"/>
          </p:nvPr>
        </p:nvSpPr>
        <p:spPr>
          <a:xfrm>
            <a:off x="262467" y="253998"/>
            <a:ext cx="8881532" cy="1003836"/>
          </a:xfrm>
        </p:spPr>
        <p:txBody>
          <a:bodyPr>
            <a:normAutofit/>
          </a:bodyPr>
          <a:lstStyle/>
          <a:p>
            <a:r>
              <a:rPr lang="en-US" altLang="en-US" sz="3100" dirty="0" smtClean="0"/>
              <a:t>Potential Harm from Inhalation and Exposure</a:t>
            </a:r>
          </a:p>
        </p:txBody>
      </p:sp>
      <p:pic>
        <p:nvPicPr>
          <p:cNvPr id="163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66" y="3352800"/>
            <a:ext cx="3720689" cy="189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727180"/>
            <a:ext cx="3223834" cy="254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8511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p:txBody>
          <a:bodyPr>
            <a:normAutofit/>
          </a:bodyPr>
          <a:lstStyle/>
          <a:p>
            <a:pPr marL="339725" indent="-339725">
              <a:spcBef>
                <a:spcPct val="0"/>
              </a:spcBef>
              <a:buClr>
                <a:srgbClr val="00877C"/>
              </a:buClr>
            </a:pPr>
            <a:r>
              <a:rPr lang="en-US" altLang="en-US" sz="3600" dirty="0" smtClean="0"/>
              <a:t>Odor</a:t>
            </a:r>
          </a:p>
          <a:p>
            <a:pPr marL="339725" indent="-339725">
              <a:spcBef>
                <a:spcPct val="0"/>
              </a:spcBef>
              <a:buClr>
                <a:srgbClr val="00877C"/>
              </a:buClr>
              <a:buNone/>
            </a:pPr>
            <a:endParaRPr lang="en-US" altLang="en-US" sz="1400" dirty="0" smtClean="0"/>
          </a:p>
          <a:p>
            <a:pPr marL="339725" indent="-339725">
              <a:spcBef>
                <a:spcPct val="0"/>
              </a:spcBef>
              <a:buClr>
                <a:srgbClr val="00877C"/>
              </a:buClr>
            </a:pPr>
            <a:r>
              <a:rPr lang="en-US" altLang="en-US" sz="3600" dirty="0" smtClean="0"/>
              <a:t>Particulate matter</a:t>
            </a:r>
          </a:p>
          <a:p>
            <a:pPr marL="339725" indent="-339725">
              <a:spcBef>
                <a:spcPct val="0"/>
              </a:spcBef>
              <a:buClr>
                <a:srgbClr val="00877C"/>
              </a:buClr>
              <a:buNone/>
            </a:pPr>
            <a:endParaRPr lang="en-US" altLang="en-US" sz="1400" dirty="0" smtClean="0"/>
          </a:p>
          <a:p>
            <a:pPr marL="339725" indent="-339725">
              <a:spcBef>
                <a:spcPct val="0"/>
              </a:spcBef>
              <a:buClr>
                <a:srgbClr val="00877C"/>
              </a:buClr>
            </a:pPr>
            <a:r>
              <a:rPr lang="en-US" altLang="en-US" sz="3600" dirty="0" smtClean="0"/>
              <a:t>Viable/non-viable viruses or bacteria</a:t>
            </a:r>
          </a:p>
        </p:txBody>
      </p:sp>
      <p:sp>
        <p:nvSpPr>
          <p:cNvPr id="17411" name="Title 2"/>
          <p:cNvSpPr>
            <a:spLocks noGrp="1"/>
          </p:cNvSpPr>
          <p:nvPr>
            <p:ph type="title"/>
          </p:nvPr>
        </p:nvSpPr>
        <p:spPr/>
        <p:txBody>
          <a:bodyPr/>
          <a:lstStyle/>
          <a:p>
            <a:r>
              <a:rPr lang="en-US" altLang="en-US" dirty="0" smtClean="0"/>
              <a:t>Hazards</a:t>
            </a:r>
          </a:p>
        </p:txBody>
      </p:sp>
    </p:spTree>
    <p:extLst>
      <p:ext uri="{BB962C8B-B14F-4D97-AF65-F5344CB8AC3E}">
        <p14:creationId xmlns:p14="http://schemas.microsoft.com/office/powerpoint/2010/main" val="1888755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eaLnBrk="1" hangingPunct="1">
              <a:lnSpc>
                <a:spcPct val="90000"/>
              </a:lnSpc>
              <a:buClr>
                <a:schemeClr val="bg2"/>
              </a:buClr>
              <a:buNone/>
              <a:defRPr/>
            </a:pPr>
            <a:r>
              <a:rPr lang="en-US" altLang="ja-JP" dirty="0" smtClean="0">
                <a:solidFill>
                  <a:schemeClr val="tx1">
                    <a:lumMod val="65000"/>
                  </a:schemeClr>
                </a:solidFill>
              </a:rPr>
              <a:t>Using the CO</a:t>
            </a:r>
            <a:r>
              <a:rPr lang="en-US" altLang="ja-JP" baseline="-25000" dirty="0" smtClean="0">
                <a:solidFill>
                  <a:schemeClr val="tx1">
                    <a:lumMod val="65000"/>
                  </a:schemeClr>
                </a:solidFill>
              </a:rPr>
              <a:t>2</a:t>
            </a:r>
            <a:r>
              <a:rPr lang="en-US" altLang="ja-JP" dirty="0" smtClean="0">
                <a:solidFill>
                  <a:schemeClr val="tx1">
                    <a:lumMod val="65000"/>
                  </a:schemeClr>
                </a:solidFill>
              </a:rPr>
              <a:t> laser on 1 gram of tissue is like inhaling the smoke from </a:t>
            </a:r>
            <a:r>
              <a:rPr lang="en-US" altLang="ja-JP" b="1" dirty="0" smtClean="0">
                <a:solidFill>
                  <a:schemeClr val="tx1">
                    <a:lumMod val="65000"/>
                  </a:schemeClr>
                </a:solidFill>
              </a:rPr>
              <a:t>t</a:t>
            </a:r>
            <a:r>
              <a:rPr lang="en-US" altLang="ja-JP" b="1" dirty="0" smtClean="0">
                <a:solidFill>
                  <a:schemeClr val="tx1">
                    <a:lumMod val="65000"/>
                  </a:schemeClr>
                </a:solidFill>
                <a:cs typeface="Arial" pitchFamily="34" charset="0"/>
              </a:rPr>
              <a:t>hree cigarettes in 15 minutes.</a:t>
            </a:r>
          </a:p>
          <a:p>
            <a:pPr marL="0" indent="0" eaLnBrk="1" hangingPunct="1">
              <a:lnSpc>
                <a:spcPct val="90000"/>
              </a:lnSpc>
              <a:buClr>
                <a:schemeClr val="bg2"/>
              </a:buClr>
              <a:buNone/>
              <a:defRPr/>
            </a:pPr>
            <a:endParaRPr lang="en-US" altLang="ja-JP" sz="1000" dirty="0" smtClean="0">
              <a:solidFill>
                <a:schemeClr val="tx1">
                  <a:lumMod val="65000"/>
                </a:schemeClr>
              </a:solidFill>
              <a:cs typeface="Arial" pitchFamily="34" charset="0"/>
            </a:endParaRPr>
          </a:p>
          <a:p>
            <a:pPr marL="0" indent="0" eaLnBrk="1" hangingPunct="1">
              <a:lnSpc>
                <a:spcPct val="90000"/>
              </a:lnSpc>
              <a:buClr>
                <a:schemeClr val="bg2"/>
              </a:buClr>
              <a:buNone/>
              <a:defRPr/>
            </a:pPr>
            <a:r>
              <a:rPr lang="en-US" altLang="ja-JP" dirty="0" smtClean="0">
                <a:solidFill>
                  <a:schemeClr val="tx1">
                    <a:lumMod val="65000"/>
                  </a:schemeClr>
                </a:solidFill>
                <a:cs typeface="Arial" pitchFamily="34" charset="0"/>
              </a:rPr>
              <a:t>Using an ESU on 1 gram of tissue is like inhaling smoke from </a:t>
            </a:r>
            <a:r>
              <a:rPr lang="en-US" altLang="ja-JP" b="1" dirty="0" smtClean="0">
                <a:solidFill>
                  <a:schemeClr val="tx1">
                    <a:lumMod val="65000"/>
                  </a:schemeClr>
                </a:solidFill>
                <a:cs typeface="Arial" pitchFamily="34" charset="0"/>
              </a:rPr>
              <a:t>six cigarettes in 15 minutes.</a:t>
            </a:r>
            <a:r>
              <a:rPr lang="en-US" altLang="ja-JP" b="1" dirty="0" smtClean="0">
                <a:cs typeface="Arial" pitchFamily="34" charset="0"/>
              </a:rPr>
              <a:t>	</a:t>
            </a:r>
          </a:p>
          <a:p>
            <a:pPr marL="0" indent="0" eaLnBrk="1" hangingPunct="1">
              <a:lnSpc>
                <a:spcPct val="90000"/>
              </a:lnSpc>
              <a:buClr>
                <a:schemeClr val="bg2"/>
              </a:buClr>
              <a:buNone/>
              <a:defRPr/>
            </a:pPr>
            <a:endParaRPr lang="en-US" altLang="ja-JP" dirty="0">
              <a:cs typeface="Arial" pitchFamily="34" charset="0"/>
            </a:endParaRPr>
          </a:p>
          <a:p>
            <a:pPr eaLnBrk="1" hangingPunct="1">
              <a:lnSpc>
                <a:spcPct val="90000"/>
              </a:lnSpc>
              <a:buClr>
                <a:schemeClr val="bg2"/>
              </a:buClr>
              <a:buFont typeface="Arial" charset="0"/>
              <a:buChar char="•"/>
              <a:defRPr/>
            </a:pPr>
            <a:endParaRPr lang="en-US" altLang="ja-JP" dirty="0" smtClean="0">
              <a:cs typeface="Arial" pitchFamily="34" charset="0"/>
            </a:endParaRPr>
          </a:p>
          <a:p>
            <a:pPr eaLnBrk="1" hangingPunct="1">
              <a:lnSpc>
                <a:spcPct val="90000"/>
              </a:lnSpc>
              <a:buClr>
                <a:schemeClr val="bg2"/>
              </a:buClr>
              <a:buFont typeface="Arial" charset="0"/>
              <a:buChar char="•"/>
              <a:defRPr/>
            </a:pPr>
            <a:endParaRPr lang="en-US" altLang="ja-JP" dirty="0">
              <a:cs typeface="Arial" pitchFamily="34" charset="0"/>
            </a:endParaRPr>
          </a:p>
          <a:p>
            <a:pPr lvl="8">
              <a:lnSpc>
                <a:spcPct val="90000"/>
              </a:lnSpc>
              <a:buClr>
                <a:schemeClr val="bg2"/>
              </a:buClr>
              <a:buFont typeface="Arial" charset="0"/>
              <a:buChar char="•"/>
              <a:defRPr/>
            </a:pPr>
            <a:r>
              <a:rPr lang="en-US" altLang="ja-JP" dirty="0" smtClean="0">
                <a:cs typeface="Arial" pitchFamily="34" charset="0"/>
              </a:rPr>
              <a:t>				</a:t>
            </a:r>
            <a:endParaRPr lang="en-US" altLang="ja-JP" dirty="0" smtClean="0">
              <a:solidFill>
                <a:srgbClr val="000000"/>
              </a:solidFill>
              <a:cs typeface="Arial" pitchFamily="34" charset="0"/>
            </a:endParaRPr>
          </a:p>
          <a:p>
            <a:pPr>
              <a:buFont typeface="Arial" charset="0"/>
              <a:buChar char="•"/>
              <a:defRPr/>
            </a:pPr>
            <a:endParaRPr lang="en-US" dirty="0"/>
          </a:p>
        </p:txBody>
      </p:sp>
      <p:sp>
        <p:nvSpPr>
          <p:cNvPr id="18435" name="Title 2"/>
          <p:cNvSpPr>
            <a:spLocks noGrp="1"/>
          </p:cNvSpPr>
          <p:nvPr>
            <p:ph type="title"/>
          </p:nvPr>
        </p:nvSpPr>
        <p:spPr>
          <a:xfrm>
            <a:off x="186267" y="694265"/>
            <a:ext cx="8619066" cy="1003836"/>
          </a:xfrm>
        </p:spPr>
        <p:txBody>
          <a:bodyPr>
            <a:normAutofit/>
          </a:bodyPr>
          <a:lstStyle/>
          <a:p>
            <a:r>
              <a:rPr lang="en-US" altLang="en-US" dirty="0" smtClean="0"/>
              <a:t>Inhaling Surgical Smoke</a:t>
            </a:r>
            <a:br>
              <a:rPr lang="en-US" altLang="en-US" dirty="0" smtClean="0"/>
            </a:br>
            <a:endParaRPr lang="en-US" altLang="en-US"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692235"/>
            <a:ext cx="2353744" cy="185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7027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54001" y="1393064"/>
            <a:ext cx="3946523" cy="3485092"/>
          </a:xfrm>
          <a:ln w="12700">
            <a:solidFill>
              <a:schemeClr val="accent1"/>
            </a:solidFill>
          </a:ln>
        </p:spPr>
        <p:txBody>
          <a:bodyPr>
            <a:normAutofit/>
          </a:bodyPr>
          <a:lstStyle/>
          <a:p>
            <a:pPr marL="0" indent="0">
              <a:buNone/>
            </a:pPr>
            <a:r>
              <a:rPr lang="en-US" sz="2500" dirty="0" smtClean="0">
                <a:solidFill>
                  <a:schemeClr val="dk1"/>
                </a:solidFill>
              </a:rPr>
              <a:t>Acetaldehyde***</a:t>
            </a:r>
          </a:p>
          <a:p>
            <a:pPr marL="0" lvl="0" indent="0">
              <a:buNone/>
            </a:pPr>
            <a:r>
              <a:rPr lang="en-US" sz="2500" dirty="0" smtClean="0">
                <a:solidFill>
                  <a:schemeClr val="dk1"/>
                </a:solidFill>
              </a:rPr>
              <a:t>Acrolein</a:t>
            </a:r>
          </a:p>
          <a:p>
            <a:pPr marL="0" indent="0">
              <a:buNone/>
            </a:pPr>
            <a:r>
              <a:rPr lang="en-US" sz="2500" dirty="0" smtClean="0">
                <a:solidFill>
                  <a:schemeClr val="dk1"/>
                </a:solidFill>
              </a:rPr>
              <a:t>Acrylonitrile**</a:t>
            </a:r>
          </a:p>
          <a:p>
            <a:pPr marL="0" indent="0">
              <a:buNone/>
            </a:pPr>
            <a:r>
              <a:rPr lang="en-US" sz="2500" dirty="0" smtClean="0">
                <a:solidFill>
                  <a:schemeClr val="dk1"/>
                </a:solidFill>
              </a:rPr>
              <a:t>Benzene**</a:t>
            </a:r>
          </a:p>
          <a:p>
            <a:pPr marL="0" indent="0">
              <a:buNone/>
            </a:pPr>
            <a:r>
              <a:rPr lang="en-US" sz="2500" dirty="0" smtClean="0">
                <a:solidFill>
                  <a:schemeClr val="dk1"/>
                </a:solidFill>
              </a:rPr>
              <a:t>Butadiene*** </a:t>
            </a:r>
            <a:endParaRPr lang="en-US" sz="2500" dirty="0">
              <a:solidFill>
                <a:schemeClr val="dk1"/>
              </a:solidFill>
            </a:endParaRPr>
          </a:p>
          <a:p>
            <a:pPr marL="0" lvl="0" indent="0">
              <a:buNone/>
            </a:pPr>
            <a:r>
              <a:rPr lang="en-US" sz="2500" dirty="0">
                <a:solidFill>
                  <a:schemeClr val="dk1"/>
                </a:solidFill>
              </a:rPr>
              <a:t>Carbon </a:t>
            </a:r>
            <a:r>
              <a:rPr lang="en-US" sz="2500" dirty="0" smtClean="0">
                <a:solidFill>
                  <a:schemeClr val="dk1"/>
                </a:solidFill>
              </a:rPr>
              <a:t>monoxide</a:t>
            </a:r>
          </a:p>
          <a:p>
            <a:pPr marL="0" indent="0">
              <a:buNone/>
            </a:pPr>
            <a:r>
              <a:rPr lang="en-US" sz="2500" dirty="0">
                <a:solidFill>
                  <a:schemeClr val="dk1"/>
                </a:solidFill>
              </a:rPr>
              <a:t>Cyanide</a:t>
            </a:r>
          </a:p>
          <a:p>
            <a:pPr marL="0" indent="0">
              <a:buNone/>
            </a:pPr>
            <a:endParaRPr lang="en-US" dirty="0" smtClean="0">
              <a:solidFill>
                <a:schemeClr val="dk1"/>
              </a:solidFill>
            </a:endParaRPr>
          </a:p>
          <a:p>
            <a:pPr marL="0" indent="0">
              <a:buNone/>
            </a:pPr>
            <a:endParaRPr lang="en-US" dirty="0" smtClean="0">
              <a:solidFill>
                <a:schemeClr val="dk1"/>
              </a:solidFill>
            </a:endParaRPr>
          </a:p>
          <a:p>
            <a:pPr marL="0" indent="0">
              <a:buNone/>
            </a:pPr>
            <a:endParaRPr lang="en-US" dirty="0" smtClean="0">
              <a:solidFill>
                <a:schemeClr val="dk1"/>
              </a:solidFill>
            </a:endParaRPr>
          </a:p>
          <a:p>
            <a:endParaRPr lang="en-US" dirty="0"/>
          </a:p>
        </p:txBody>
      </p:sp>
      <p:sp>
        <p:nvSpPr>
          <p:cNvPr id="4" name="Content Placeholder 3"/>
          <p:cNvSpPr>
            <a:spLocks noGrp="1"/>
          </p:cNvSpPr>
          <p:nvPr>
            <p:ph sz="half" idx="2"/>
          </p:nvPr>
        </p:nvSpPr>
        <p:spPr>
          <a:xfrm>
            <a:off x="4200524" y="1393064"/>
            <a:ext cx="4672541" cy="3485092"/>
          </a:xfrm>
          <a:ln w="12700">
            <a:solidFill>
              <a:schemeClr val="accent1"/>
            </a:solidFill>
          </a:ln>
        </p:spPr>
        <p:txBody>
          <a:bodyPr>
            <a:normAutofit fontScale="92500"/>
          </a:bodyPr>
          <a:lstStyle/>
          <a:p>
            <a:pPr marL="0" lvl="0" indent="0">
              <a:buNone/>
            </a:pPr>
            <a:r>
              <a:rPr lang="en-US" sz="2700" dirty="0" smtClean="0">
                <a:solidFill>
                  <a:schemeClr val="dk1"/>
                </a:solidFill>
              </a:rPr>
              <a:t>Ethanol</a:t>
            </a:r>
            <a:endParaRPr lang="en-US" sz="2700" dirty="0">
              <a:solidFill>
                <a:schemeClr val="dk1"/>
              </a:solidFill>
            </a:endParaRPr>
          </a:p>
          <a:p>
            <a:pPr marL="0" lvl="0" indent="0">
              <a:buNone/>
            </a:pPr>
            <a:r>
              <a:rPr lang="en-US" sz="2700" dirty="0">
                <a:solidFill>
                  <a:schemeClr val="dk1"/>
                </a:solidFill>
              </a:rPr>
              <a:t>Formaldehyde**</a:t>
            </a:r>
          </a:p>
          <a:p>
            <a:pPr marL="0" lvl="0" indent="0">
              <a:buNone/>
            </a:pPr>
            <a:r>
              <a:rPr lang="en-US" sz="2700" dirty="0">
                <a:solidFill>
                  <a:schemeClr val="dk1"/>
                </a:solidFill>
              </a:rPr>
              <a:t>Hydrogen cyanide</a:t>
            </a:r>
          </a:p>
          <a:p>
            <a:pPr marL="0" lvl="0" indent="0">
              <a:buNone/>
            </a:pPr>
            <a:r>
              <a:rPr lang="en-US" sz="2700" dirty="0">
                <a:solidFill>
                  <a:schemeClr val="dk1"/>
                </a:solidFill>
              </a:rPr>
              <a:t>Methane</a:t>
            </a:r>
          </a:p>
          <a:p>
            <a:pPr marL="0" lvl="0" indent="0">
              <a:buNone/>
            </a:pPr>
            <a:r>
              <a:rPr lang="en-US" sz="2700" dirty="0">
                <a:solidFill>
                  <a:schemeClr val="dk1"/>
                </a:solidFill>
              </a:rPr>
              <a:t>Phenol</a:t>
            </a:r>
          </a:p>
          <a:p>
            <a:pPr marL="0" indent="0">
              <a:buNone/>
            </a:pPr>
            <a:r>
              <a:rPr lang="en-US" sz="2700" dirty="0">
                <a:solidFill>
                  <a:schemeClr val="dk1"/>
                </a:solidFill>
              </a:rPr>
              <a:t>Polycyclic aromatic hydrocarbons*</a:t>
            </a:r>
          </a:p>
          <a:p>
            <a:pPr marL="0" lvl="0" indent="0">
              <a:buNone/>
            </a:pPr>
            <a:r>
              <a:rPr lang="en-US" sz="2700" dirty="0">
                <a:solidFill>
                  <a:schemeClr val="dk1"/>
                </a:solidFill>
              </a:rPr>
              <a:t>Toluene</a:t>
            </a:r>
          </a:p>
          <a:p>
            <a:endParaRPr lang="en-US" dirty="0"/>
          </a:p>
        </p:txBody>
      </p:sp>
      <p:sp>
        <p:nvSpPr>
          <p:cNvPr id="3" name="Title 2"/>
          <p:cNvSpPr>
            <a:spLocks noGrp="1"/>
          </p:cNvSpPr>
          <p:nvPr>
            <p:ph type="title"/>
          </p:nvPr>
        </p:nvSpPr>
        <p:spPr/>
        <p:txBody>
          <a:bodyPr>
            <a:normAutofit/>
          </a:bodyPr>
          <a:lstStyle/>
          <a:p>
            <a:r>
              <a:rPr lang="en-US" altLang="en-US" dirty="0" smtClean="0"/>
              <a:t>Examples of Toxic </a:t>
            </a:r>
            <a:r>
              <a:rPr lang="en-US" altLang="en-US" dirty="0"/>
              <a:t>Substances </a:t>
            </a:r>
            <a:r>
              <a:rPr lang="en-US" altLang="en-US" dirty="0" smtClean="0"/>
              <a:t/>
            </a:r>
            <a:br>
              <a:rPr lang="en-US" altLang="en-US" dirty="0" smtClean="0"/>
            </a:br>
            <a:r>
              <a:rPr lang="en-US" altLang="en-US" dirty="0" smtClean="0"/>
              <a:t>Found in </a:t>
            </a:r>
            <a:r>
              <a:rPr lang="en-US" altLang="en-US" dirty="0"/>
              <a:t>Surgical Smoke</a:t>
            </a:r>
            <a:endParaRPr lang="en-US" dirty="0"/>
          </a:p>
        </p:txBody>
      </p:sp>
      <p:sp>
        <p:nvSpPr>
          <p:cNvPr id="7" name="TextBox 6"/>
          <p:cNvSpPr txBox="1"/>
          <p:nvPr/>
        </p:nvSpPr>
        <p:spPr>
          <a:xfrm>
            <a:off x="807243" y="5068420"/>
            <a:ext cx="6786563" cy="923330"/>
          </a:xfrm>
          <a:prstGeom prst="rect">
            <a:avLst/>
          </a:prstGeom>
          <a:noFill/>
          <a:ln w="12700">
            <a:solidFill>
              <a:schemeClr val="accent1"/>
            </a:solidFill>
          </a:ln>
        </p:spPr>
        <p:txBody>
          <a:bodyPr wrap="square" rtlCol="0">
            <a:spAutoFit/>
          </a:bodyPr>
          <a:lstStyle/>
          <a:p>
            <a:r>
              <a:rPr lang="en-US" dirty="0" smtClean="0">
                <a:solidFill>
                  <a:schemeClr val="dk1"/>
                </a:solidFill>
              </a:rPr>
              <a:t>*** Carcinogen</a:t>
            </a:r>
          </a:p>
          <a:p>
            <a:r>
              <a:rPr lang="en-US" dirty="0" smtClean="0">
                <a:solidFill>
                  <a:schemeClr val="dk1"/>
                </a:solidFill>
              </a:rPr>
              <a:t>**   Potential carcinogen</a:t>
            </a:r>
          </a:p>
          <a:p>
            <a:r>
              <a:rPr lang="en-US" dirty="0" smtClean="0">
                <a:solidFill>
                  <a:schemeClr val="dk1"/>
                </a:solidFill>
              </a:rPr>
              <a:t>*     Increased risk of certain cancers</a:t>
            </a:r>
            <a:endParaRPr lang="en-US" dirty="0">
              <a:solidFill>
                <a:schemeClr val="dk1"/>
              </a:solidFill>
            </a:endParaRPr>
          </a:p>
        </p:txBody>
      </p:sp>
    </p:spTree>
    <p:extLst>
      <p:ext uri="{BB962C8B-B14F-4D97-AF65-F5344CB8AC3E}">
        <p14:creationId xmlns:p14="http://schemas.microsoft.com/office/powerpoint/2010/main" val="3224639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p:txBody>
          <a:bodyPr/>
          <a:lstStyle/>
          <a:p>
            <a:pPr marL="341313" indent="-341313">
              <a:spcBef>
                <a:spcPct val="0"/>
              </a:spcBef>
              <a:buClr>
                <a:srgbClr val="00877C"/>
              </a:buClr>
            </a:pPr>
            <a:r>
              <a:rPr lang="en-US" altLang="en-US" sz="2800" dirty="0" smtClean="0"/>
              <a:t>Carbonized tissue</a:t>
            </a:r>
          </a:p>
          <a:p>
            <a:pPr marL="341313" indent="-341313">
              <a:spcBef>
                <a:spcPct val="0"/>
              </a:spcBef>
              <a:buClr>
                <a:srgbClr val="00877C"/>
              </a:buClr>
              <a:buNone/>
            </a:pPr>
            <a:endParaRPr lang="en-US" altLang="en-US" sz="2800" dirty="0" smtClean="0"/>
          </a:p>
          <a:p>
            <a:pPr marL="341313" indent="-341313">
              <a:spcBef>
                <a:spcPct val="0"/>
              </a:spcBef>
              <a:buClr>
                <a:srgbClr val="00877C"/>
              </a:buClr>
            </a:pPr>
            <a:r>
              <a:rPr lang="en-US" altLang="en-US" sz="2800" dirty="0" smtClean="0"/>
              <a:t>Blood</a:t>
            </a:r>
          </a:p>
          <a:p>
            <a:pPr marL="341313" indent="-341313">
              <a:spcBef>
                <a:spcPct val="0"/>
              </a:spcBef>
              <a:buClr>
                <a:srgbClr val="00877C"/>
              </a:buClr>
              <a:buNone/>
            </a:pPr>
            <a:endParaRPr lang="en-US" altLang="en-US" sz="2800" dirty="0" smtClean="0"/>
          </a:p>
          <a:p>
            <a:pPr marL="341313" indent="-341313">
              <a:spcBef>
                <a:spcPct val="0"/>
              </a:spcBef>
              <a:buClr>
                <a:srgbClr val="00877C"/>
              </a:buClr>
            </a:pPr>
            <a:r>
              <a:rPr lang="en-US" altLang="en-US" sz="2800" dirty="0" smtClean="0"/>
              <a:t>Intact viruses and bacteria </a:t>
            </a:r>
          </a:p>
          <a:p>
            <a:pPr marL="682625" lvl="1" indent="-338138">
              <a:spcBef>
                <a:spcPct val="0"/>
              </a:spcBef>
            </a:pPr>
            <a:r>
              <a:rPr lang="en-US" dirty="0" smtClean="0"/>
              <a:t>human immunodeficiency virus (</a:t>
            </a:r>
            <a:r>
              <a:rPr lang="en-US" altLang="en-US" dirty="0" smtClean="0"/>
              <a:t>HIV)</a:t>
            </a:r>
          </a:p>
          <a:p>
            <a:pPr marL="682625" lvl="1" indent="-338138">
              <a:spcBef>
                <a:spcPct val="0"/>
              </a:spcBef>
            </a:pPr>
            <a:r>
              <a:rPr lang="en-US" altLang="en-US" dirty="0" smtClean="0"/>
              <a:t>human papillomavirus (HPV)</a:t>
            </a:r>
          </a:p>
          <a:p>
            <a:pPr marL="682625" lvl="1" indent="-338138">
              <a:spcBef>
                <a:spcPct val="0"/>
              </a:spcBef>
            </a:pPr>
            <a:r>
              <a:rPr lang="en-US" altLang="en-US" dirty="0" smtClean="0"/>
              <a:t>hepatitis</a:t>
            </a:r>
          </a:p>
        </p:txBody>
      </p:sp>
      <p:sp>
        <p:nvSpPr>
          <p:cNvPr id="21507" name="Title 2"/>
          <p:cNvSpPr>
            <a:spLocks noGrp="1"/>
          </p:cNvSpPr>
          <p:nvPr>
            <p:ph type="title"/>
          </p:nvPr>
        </p:nvSpPr>
        <p:spPr/>
        <p:txBody>
          <a:bodyPr/>
          <a:lstStyle/>
          <a:p>
            <a:r>
              <a:rPr lang="en-US" altLang="en-US" dirty="0" smtClean="0"/>
              <a:t>Particulate Matter</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867400" y="1905000"/>
            <a:ext cx="2077565" cy="1765300"/>
          </a:xfrm>
          <a:prstGeom prst="rect">
            <a:avLst/>
          </a:prstGeom>
          <a:noFill/>
        </p:spPr>
      </p:pic>
    </p:spTree>
    <p:extLst>
      <p:ext uri="{BB962C8B-B14F-4D97-AF65-F5344CB8AC3E}">
        <p14:creationId xmlns:p14="http://schemas.microsoft.com/office/powerpoint/2010/main" val="4187183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Particles</a:t>
            </a:r>
            <a:endParaRPr lang="en-US" dirty="0"/>
          </a:p>
        </p:txBody>
      </p:sp>
      <p:sp>
        <p:nvSpPr>
          <p:cNvPr id="4" name="Content Placeholder 2"/>
          <p:cNvSpPr>
            <a:spLocks noGrp="1"/>
          </p:cNvSpPr>
          <p:nvPr>
            <p:ph idx="1"/>
          </p:nvPr>
        </p:nvSpPr>
        <p:spPr/>
        <p:txBody>
          <a:bodyPr/>
          <a:lstStyle/>
          <a:p>
            <a:pPr marL="0" indent="0">
              <a:buNone/>
            </a:pPr>
            <a:r>
              <a:rPr lang="en-US" dirty="0"/>
              <a:t>P</a:t>
            </a:r>
            <a:r>
              <a:rPr lang="en-US" dirty="0" smtClean="0"/>
              <a:t>articles generated </a:t>
            </a:r>
            <a:r>
              <a:rPr lang="en-US" dirty="0"/>
              <a:t>by surgical energy devices </a:t>
            </a:r>
            <a:r>
              <a:rPr lang="en-US" dirty="0" smtClean="0"/>
              <a:t>are </a:t>
            </a:r>
            <a:r>
              <a:rPr lang="en-US" dirty="0"/>
              <a:t>within the respirable </a:t>
            </a:r>
            <a:r>
              <a:rPr lang="en-US" dirty="0" smtClean="0"/>
              <a:t>range</a:t>
            </a:r>
          </a:p>
        </p:txBody>
      </p:sp>
      <p:pic>
        <p:nvPicPr>
          <p:cNvPr id="5" name="Picture 4"/>
          <p:cNvPicPr>
            <a:picLocks noChangeAspect="1"/>
          </p:cNvPicPr>
          <p:nvPr/>
        </p:nvPicPr>
        <p:blipFill>
          <a:blip r:embed="rId3"/>
          <a:stretch>
            <a:fillRect/>
          </a:stretch>
        </p:blipFill>
        <p:spPr>
          <a:xfrm>
            <a:off x="1065594" y="1971850"/>
            <a:ext cx="6942779" cy="3696900"/>
          </a:xfrm>
          <a:prstGeom prst="rect">
            <a:avLst/>
          </a:prstGeom>
        </p:spPr>
      </p:pic>
    </p:spTree>
    <p:extLst>
      <p:ext uri="{BB962C8B-B14F-4D97-AF65-F5344CB8AC3E}">
        <p14:creationId xmlns:p14="http://schemas.microsoft.com/office/powerpoint/2010/main" val="31185878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3 14 16 AORN Go Clear Award Template.potx [Read-Only]" id="{AC1A6089-E3A8-4CA7-8455-D8094B481FA6}" vid="{FD457092-5CDA-4CA3-B94F-AD38CBC95A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03 14 16 AORN Go Clear Award Template</Template>
  <TotalTime>232</TotalTime>
  <Words>3321</Words>
  <Application>Microsoft Office PowerPoint</Application>
  <PresentationFormat>On-screen Show (4:3)</PresentationFormat>
  <Paragraphs>301</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ＭＳ Ｐゴシック</vt:lpstr>
      <vt:lpstr>Arial</vt:lpstr>
      <vt:lpstr>Calibri</vt:lpstr>
      <vt:lpstr>Times New Roman</vt:lpstr>
      <vt:lpstr>Wingdings</vt:lpstr>
      <vt:lpstr>Office Theme</vt:lpstr>
      <vt:lpstr>Management of Surgical Smoke  Tool Kit </vt:lpstr>
      <vt:lpstr>Instructions to the Learner</vt:lpstr>
      <vt:lpstr>Part II</vt:lpstr>
      <vt:lpstr>Potential Harm from Inhalation and Exposure</vt:lpstr>
      <vt:lpstr>Hazards</vt:lpstr>
      <vt:lpstr>Inhaling Surgical Smoke </vt:lpstr>
      <vt:lpstr>Examples of Toxic Substances  Found in Surgical Smoke</vt:lpstr>
      <vt:lpstr>Particulate Matter</vt:lpstr>
      <vt:lpstr>Particles</vt:lpstr>
      <vt:lpstr>PowerPoint Presentation</vt:lpstr>
      <vt:lpstr>Personal Protective Equipment (PPE)</vt:lpstr>
      <vt:lpstr>Particle Distribution  </vt:lpstr>
      <vt:lpstr>Surgical Smoke:   It’s a Universal Concern</vt:lpstr>
      <vt:lpstr>PowerPoint Presentation</vt:lpstr>
      <vt:lpstr>Patient Safety:  Exposures to Surgical Smoke</vt:lpstr>
      <vt:lpstr>Minimally Invasive Surgery (MIS)</vt:lpstr>
      <vt:lpstr>Laparoscopic Surgical Procedures</vt:lpstr>
      <vt:lpstr>Laparoscopic Surgical Procedures</vt:lpstr>
      <vt:lpstr>Exposure to Surgical Smoke During MIS:  Risks to Patients</vt:lpstr>
      <vt:lpstr>Exposure to Surgical Smoke During MIS:  Risks to Patients</vt:lpstr>
      <vt:lpstr>PowerPoint Presentation</vt:lpstr>
      <vt:lpstr>         Worker Safety: Exposures to Smoke/Plume </vt:lpstr>
      <vt:lpstr>Air Pollution and Women</vt:lpstr>
      <vt:lpstr>Health Effects Reported  by Health Care Workers</vt:lpstr>
      <vt:lpstr>Respiratory Problems</vt:lpstr>
      <vt:lpstr>Case Report</vt:lpstr>
      <vt:lpstr>Exposure to Surgical Smoke during MIS:  Perioperative Team Members</vt:lpstr>
      <vt:lpstr>  Summary Part II </vt:lpstr>
      <vt:lpstr>End of Part II</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Surgical Smoke  Tool Kit</dc:title>
  <dc:creator>Julie Eckhart</dc:creator>
  <cp:lastModifiedBy>Ellice Mellinger</cp:lastModifiedBy>
  <cp:revision>34</cp:revision>
  <dcterms:created xsi:type="dcterms:W3CDTF">2016-05-23T17:46:28Z</dcterms:created>
  <dcterms:modified xsi:type="dcterms:W3CDTF">2018-11-14T20:03:22Z</dcterms:modified>
</cp:coreProperties>
</file>